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706" r:id="rId3"/>
  </p:sldMasterIdLst>
  <p:notesMasterIdLst>
    <p:notesMasterId r:id="rId21"/>
  </p:notesMasterIdLst>
  <p:sldIdLst>
    <p:sldId id="397" r:id="rId4"/>
    <p:sldId id="419" r:id="rId5"/>
    <p:sldId id="423" r:id="rId6"/>
    <p:sldId id="398" r:id="rId7"/>
    <p:sldId id="406" r:id="rId8"/>
    <p:sldId id="422" r:id="rId9"/>
    <p:sldId id="427" r:id="rId10"/>
    <p:sldId id="426" r:id="rId11"/>
    <p:sldId id="428" r:id="rId12"/>
    <p:sldId id="425" r:id="rId13"/>
    <p:sldId id="424" r:id="rId14"/>
    <p:sldId id="429" r:id="rId15"/>
    <p:sldId id="430" r:id="rId16"/>
    <p:sldId id="420" r:id="rId17"/>
    <p:sldId id="408" r:id="rId18"/>
    <p:sldId id="421" r:id="rId19"/>
    <p:sldId id="402" r:id="rId20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2EC"/>
    <a:srgbClr val="349E4D"/>
    <a:srgbClr val="4EC56B"/>
    <a:srgbClr val="4C8028"/>
    <a:srgbClr val="03ACBE"/>
    <a:srgbClr val="FEB750"/>
    <a:srgbClr val="FCCF8D"/>
    <a:srgbClr val="E27172"/>
    <a:srgbClr val="A8A8A8"/>
    <a:srgbClr val="F19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4129" autoAdjust="0"/>
  </p:normalViewPr>
  <p:slideViewPr>
    <p:cSldViewPr snapToGrid="0" showGuides="1">
      <p:cViewPr>
        <p:scale>
          <a:sx n="80" d="100"/>
          <a:sy n="80" d="100"/>
        </p:scale>
        <p:origin x="-3492" y="-12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2442F-D8CA-4A90-9F44-C650C3150D5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76789"/>
            <a:ext cx="5438464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293B1-B5C7-4A0F-9E82-4E0E33C10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4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988" y="490404"/>
            <a:ext cx="6509923" cy="10461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DB05156-7022-47FA-8449-64FDA730A9B5}"/>
              </a:ext>
            </a:extLst>
          </p:cNvPr>
          <p:cNvGrpSpPr/>
          <p:nvPr userDrawn="1"/>
        </p:nvGrpSpPr>
        <p:grpSpPr>
          <a:xfrm rot="5400000">
            <a:off x="3263860" y="9008637"/>
            <a:ext cx="330284" cy="951511"/>
            <a:chOff x="7316420" y="1861156"/>
            <a:chExt cx="689857" cy="510345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A3A6D6BC-9E2C-432C-9A5D-C060231AFDB0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A3C81B2F-B325-4145-8798-0F28B0C98B7C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BE6035F-7CC6-46C7-9AEB-6ADA10B1D38B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5801913-98AE-438B-BDE8-12666D966E2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8C4E16A-515C-4D25-BD61-670F72620E9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CCA7F11-F003-4C26-B567-7140268ADCEF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xmlns="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92158" y="648392"/>
            <a:ext cx="1589141" cy="4080758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1625640" rtl="0" eaLnBrk="1" fontAlgn="auto" latinLnBrk="1" hangingPunct="1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xmlns="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0233" y="2902462"/>
            <a:ext cx="1589141" cy="4080758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1625640" rtl="0" eaLnBrk="1" fontAlgn="auto" latinLnBrk="1" hangingPunct="1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xmlns="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8308" y="648392"/>
            <a:ext cx="1589141" cy="4080758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1625640" rtl="0" eaLnBrk="1" fontAlgn="auto" latinLnBrk="1" hangingPunct="1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xmlns="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53544" y="5156532"/>
            <a:ext cx="1589141" cy="4080758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1625640" rtl="0" eaLnBrk="1" fontAlgn="auto" latinLnBrk="1" hangingPunct="1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33144" y="20321"/>
            <a:ext cx="1924856" cy="9885679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252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4472DF4-780C-4ADE-ADF2-F9FF59D5E3DF}"/>
              </a:ext>
            </a:extLst>
          </p:cNvPr>
          <p:cNvSpPr/>
          <p:nvPr userDrawn="1"/>
        </p:nvSpPr>
        <p:spPr>
          <a:xfrm>
            <a:off x="0" y="5988773"/>
            <a:ext cx="2372654" cy="61716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DA4AA9B-DE3D-40EB-9F5D-E33991966CF3}"/>
              </a:ext>
            </a:extLst>
          </p:cNvPr>
          <p:cNvSpPr/>
          <p:nvPr userDrawn="1"/>
        </p:nvSpPr>
        <p:spPr>
          <a:xfrm>
            <a:off x="4508224" y="5988773"/>
            <a:ext cx="2372654" cy="61716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0BCB32D-63B6-403B-AF38-CB68742DC0CC}"/>
              </a:ext>
            </a:extLst>
          </p:cNvPr>
          <p:cNvSpPr/>
          <p:nvPr userDrawn="1"/>
        </p:nvSpPr>
        <p:spPr>
          <a:xfrm>
            <a:off x="2182690" y="6497402"/>
            <a:ext cx="2492620" cy="64837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xmlns="" id="{EC269C82-1A20-453E-9C19-936C54DAF495}"/>
              </a:ext>
            </a:extLst>
          </p:cNvPr>
          <p:cNvGrpSpPr/>
          <p:nvPr userDrawn="1"/>
        </p:nvGrpSpPr>
        <p:grpSpPr>
          <a:xfrm>
            <a:off x="2352100" y="2118284"/>
            <a:ext cx="2230890" cy="4623768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976E0F3D-2583-4D45-BFC6-CB87342E7D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57FAD70-6D4B-482B-95A9-4E04FB55ECC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9D563A12-0F0A-4174-9A89-B35A42440D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C2CEB12-9BC1-4648-9624-BD1C7A1F9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80E5679B-A26F-4D11-A60A-B1A0979D6CD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9D55C80-D642-4CD0-B4B5-4986DF17909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74C12F8-D0E0-45A4-AC42-BDCA423A40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1FEF898-9667-4F86-A5F6-CEDDC6C293E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:a16="http://schemas.microsoft.com/office/drawing/2014/main" xmlns="" id="{6466E66D-3BAE-425D-BC41-650435BB6D1C}"/>
              </a:ext>
            </a:extLst>
          </p:cNvPr>
          <p:cNvGrpSpPr/>
          <p:nvPr userDrawn="1"/>
        </p:nvGrpSpPr>
        <p:grpSpPr>
          <a:xfrm>
            <a:off x="451682" y="3066733"/>
            <a:ext cx="1543596" cy="3199272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FBCB55E-BA4A-4722-B00E-1D42824A242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6756075A-4F2A-4B6D-9790-C67B8D4AAF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753DD044-D8CB-4BE4-A652-EC88AE72017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C0F7F19-7D20-46BD-BAF2-01D7B020C27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DA2D2FE-EA18-49F0-9EF7-0F43A5C301F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5A0640C-4A28-4749-A6D0-C5A294D5F9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B336D64-6D18-4EB9-9791-519A52CC9A3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B9CE25C-4F42-4A53-A78D-C2B80F3231D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xmlns="" id="{4C761F98-172B-4C1D-AA69-0DDECF8B42B3}"/>
              </a:ext>
            </a:extLst>
          </p:cNvPr>
          <p:cNvGrpSpPr/>
          <p:nvPr userDrawn="1"/>
        </p:nvGrpSpPr>
        <p:grpSpPr>
          <a:xfrm>
            <a:off x="4923620" y="3066733"/>
            <a:ext cx="1543596" cy="3199272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1DCA19F-9F67-49A5-A8DA-BAA1E14A328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7B11387-2F56-4E1F-8723-F0F0CF79A78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733A570-34CE-4BC0-96F1-78404650433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06BF6594-0686-4B3A-8A22-E45AE30E1F0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34423DA-D34F-461C-861F-85E6100E78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88C16CA6-78CC-482B-B2E3-E2FE7687FF2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33250C-BA10-4121-AF30-F82F162C6D7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A2D59BB2-DE53-439B-99EC-82AAEDD01EA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xmlns="" id="{0DB6E3C2-C40C-4102-BF69-47AA9B9BAD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13259" y="2340516"/>
            <a:ext cx="2108154" cy="31553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xmlns="" id="{677CFC62-2B4A-456E-BE05-1E1E77FC63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6567" y="3215241"/>
            <a:ext cx="1413831" cy="2163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xmlns="" id="{B8AF8CA0-D485-461D-B32B-288B7416459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988505" y="3215241"/>
            <a:ext cx="1413831" cy="2163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xmlns="" id="{C92F677F-2353-4295-A595-533F1F0904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988" y="490404"/>
            <a:ext cx="6509923" cy="10461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5B0FBAA-C8B0-4DB6-BFD4-9779F94E5944}"/>
              </a:ext>
            </a:extLst>
          </p:cNvPr>
          <p:cNvGrpSpPr/>
          <p:nvPr userDrawn="1"/>
        </p:nvGrpSpPr>
        <p:grpSpPr>
          <a:xfrm rot="5400000">
            <a:off x="3263860" y="9008637"/>
            <a:ext cx="330284" cy="951511"/>
            <a:chOff x="7316420" y="1861156"/>
            <a:chExt cx="689857" cy="510345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08290DD0-F2B3-4172-8DFA-3BA8A5F6400F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2D53E9A3-E57B-4204-BF9B-4AE6E66ADDF8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B4F5CA35-04A5-473F-998F-C7756015249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8934F24F-7B1B-4044-AFBE-2466FBD7B2C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9EC92AEB-CA32-4F13-976C-FE745F858304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48872E85-CFD3-4815-85A8-0CCEC468953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3BA6D116-08C4-4B82-9CED-6CAA135A4C41}"/>
              </a:ext>
            </a:extLst>
          </p:cNvPr>
          <p:cNvSpPr/>
          <p:nvPr userDrawn="1"/>
        </p:nvSpPr>
        <p:spPr>
          <a:xfrm>
            <a:off x="364332" y="894293"/>
            <a:ext cx="6134695" cy="811741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00150" y="0"/>
            <a:ext cx="2227500" cy="990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1625640" rtl="0" eaLnBrk="1" fontAlgn="auto" latinLnBrk="1" hangingPunct="1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09349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75D3304-F06B-4905-8034-326782C7E4EA}"/>
              </a:ext>
            </a:extLst>
          </p:cNvPr>
          <p:cNvGrpSpPr/>
          <p:nvPr userDrawn="1"/>
        </p:nvGrpSpPr>
        <p:grpSpPr>
          <a:xfrm>
            <a:off x="1645258" y="2310542"/>
            <a:ext cx="3567486" cy="5033323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07F8A63B-D184-4CD5-8DBC-971A155CA92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A0B5DC62-199C-4D62-8C73-F7A0D4D68F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2E1BB28-E75E-43C6-A518-41157449D91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E3A7629-E620-4EE4-9D18-57F801E2DA6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2E17E0E-FDBA-4A1F-B35B-4A34A311CB8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78CB813-0DBC-4674-9CCC-578B191804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A461F5A-82E3-44FD-8776-84AECCFDBA9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6A7A05AF-5E39-45CA-B25D-95424BDF8CE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1EA28B16-E0A2-4B85-8806-216B2E39224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D0038EED-C7DA-48EE-AAD1-4DA9DEB7562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62659C9-8BB8-41FC-9D6E-ED553BB90C4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0CCA88F-3BEA-464E-A4B9-A2B71642092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xmlns="" id="{64B25DB6-835E-4C42-B6ED-3C69DB29AD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4561" y="2560389"/>
            <a:ext cx="2631953" cy="4111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94E4B220-F13F-4399-A985-9091E84BCE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988" y="490404"/>
            <a:ext cx="6509923" cy="10461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5CEEFBF-292E-495F-BB21-82A3E7605A30}"/>
              </a:ext>
            </a:extLst>
          </p:cNvPr>
          <p:cNvGrpSpPr/>
          <p:nvPr userDrawn="1"/>
        </p:nvGrpSpPr>
        <p:grpSpPr>
          <a:xfrm rot="5400000">
            <a:off x="3263860" y="9008637"/>
            <a:ext cx="330284" cy="951511"/>
            <a:chOff x="7316420" y="1861156"/>
            <a:chExt cx="689857" cy="51034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0120445-9D2E-4C38-8C0F-33C6328651CD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4B27002C-0EA3-441D-8EE5-2A664BC84F2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6D07AB3-E8A0-491A-8859-5F26088CA6B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8446FD9E-F308-440E-B090-CBC9FC7EE219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06C1D924-6DAE-4F41-9584-1AA770C6A40F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4A545195-1C5A-4D1D-9E72-47CD0C01F8B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988" y="480253"/>
            <a:ext cx="6509923" cy="10461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988" y="490404"/>
            <a:ext cx="6509923" cy="10461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988" y="178358"/>
            <a:ext cx="6509923" cy="10461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199133" y="1634523"/>
            <a:ext cx="2002931" cy="7803699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2"/>
          </a:p>
        </p:txBody>
      </p:sp>
      <p:sp>
        <p:nvSpPr>
          <p:cNvPr id="4" name="Rounded Rectangle 3"/>
          <p:cNvSpPr/>
          <p:nvPr userDrawn="1"/>
        </p:nvSpPr>
        <p:spPr>
          <a:xfrm>
            <a:off x="299214" y="1946389"/>
            <a:ext cx="86551" cy="7244178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2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1417224" y="2146186"/>
            <a:ext cx="990671" cy="38539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2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400333" y="1355895"/>
            <a:ext cx="1255640" cy="27737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8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2489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400333" y="2028104"/>
            <a:ext cx="1255640" cy="31567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8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248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2489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405691" y="7991503"/>
            <a:ext cx="1255500" cy="12414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89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248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405692" y="5084227"/>
            <a:ext cx="1528479" cy="46885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978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4978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35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22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7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38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84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6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46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05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03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3"/>
            <a:ext cx="3471863" cy="70396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2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3"/>
            <a:ext cx="3471863" cy="703968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98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24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6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988" y="490404"/>
            <a:ext cx="6509923" cy="10461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F9DC0811-0AEE-48AE-88E3-0CE98AC8678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44728" y="1967429"/>
            <a:ext cx="967551" cy="24848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162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BB684A2A-4E63-4C7E-9DDA-5481BB9652D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25480" y="5875056"/>
            <a:ext cx="892550" cy="22922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162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7FF7F52A-8872-45A7-9CB0-6399F1B288D6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2562141" y="5875056"/>
            <a:ext cx="892550" cy="22922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162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08A4017F-6A05-43A5-995A-D8C10EA54CBA}"/>
              </a:ext>
            </a:extLst>
          </p:cNvPr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4698802" y="5875056"/>
            <a:ext cx="892550" cy="22922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162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70E9868-3AAD-4B34-BEA2-B50526787336}"/>
              </a:ext>
            </a:extLst>
          </p:cNvPr>
          <p:cNvGrpSpPr/>
          <p:nvPr userDrawn="1"/>
        </p:nvGrpSpPr>
        <p:grpSpPr>
          <a:xfrm rot="5400000">
            <a:off x="3263860" y="9008637"/>
            <a:ext cx="330284" cy="951511"/>
            <a:chOff x="7316420" y="1861156"/>
            <a:chExt cx="689857" cy="51034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514F1D8-E525-4DE8-B724-643ABAC9AE07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FE862A4C-2F3A-44EA-9B13-AB448370E66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D6328244-9B76-44AD-9D98-ECA17C45B083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0089F497-0BD5-4E18-85F6-8EE310F96D0B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56970D4C-7529-482D-9E5A-8E42BE680D8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CF4CAE1C-AB8A-430F-A858-3AD8B0746998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EDA40FE-25EC-4F3B-AFD0-21C347F8595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2787" y="1"/>
            <a:ext cx="3870608" cy="9925568"/>
          </a:xfrm>
          <a:custGeom>
            <a:avLst/>
            <a:gdLst>
              <a:gd name="connsiteX0" fmla="*/ 0 w 6858000"/>
              <a:gd name="connsiteY0" fmla="*/ 0 h 6848498"/>
              <a:gd name="connsiteX1" fmla="*/ 3429000 w 6858000"/>
              <a:gd name="connsiteY1" fmla="*/ 0 h 6848498"/>
              <a:gd name="connsiteX2" fmla="*/ 6858000 w 6858000"/>
              <a:gd name="connsiteY2" fmla="*/ 3429000 h 6848498"/>
              <a:gd name="connsiteX3" fmla="*/ 3438502 w 6858000"/>
              <a:gd name="connsiteY3" fmla="*/ 6848498 h 6848498"/>
              <a:gd name="connsiteX4" fmla="*/ 9502 w 6858000"/>
              <a:gd name="connsiteY4" fmla="*/ 6848498 h 6848498"/>
              <a:gd name="connsiteX5" fmla="*/ 3429000 w 6858000"/>
              <a:gd name="connsiteY5" fmla="*/ 3429000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48498">
                <a:moveTo>
                  <a:pt x="0" y="0"/>
                </a:moveTo>
                <a:lnTo>
                  <a:pt x="3429000" y="0"/>
                </a:lnTo>
                <a:lnTo>
                  <a:pt x="6858000" y="3429000"/>
                </a:lnTo>
                <a:lnTo>
                  <a:pt x="3438502" y="6848498"/>
                </a:lnTo>
                <a:lnTo>
                  <a:pt x="9502" y="6848498"/>
                </a:lnTo>
                <a:lnTo>
                  <a:pt x="342900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62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B18C6E2-188D-48FE-BE1D-63F8CBBE66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-3108" y="0"/>
            <a:ext cx="2244493" cy="9906000"/>
          </a:xfrm>
          <a:custGeom>
            <a:avLst/>
            <a:gdLst>
              <a:gd name="connsiteX0" fmla="*/ 0 w 3984681"/>
              <a:gd name="connsiteY0" fmla="*/ 0 h 6848498"/>
              <a:gd name="connsiteX1" fmla="*/ 555684 w 3984681"/>
              <a:gd name="connsiteY1" fmla="*/ 0 h 6848498"/>
              <a:gd name="connsiteX2" fmla="*/ 3984681 w 3984681"/>
              <a:gd name="connsiteY2" fmla="*/ 3428997 h 6848498"/>
              <a:gd name="connsiteX3" fmla="*/ 565179 w 3984681"/>
              <a:gd name="connsiteY3" fmla="*/ 6848498 h 6848498"/>
              <a:gd name="connsiteX4" fmla="*/ 0 w 3984681"/>
              <a:gd name="connsiteY4" fmla="*/ 6848498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681" h="6848498">
                <a:moveTo>
                  <a:pt x="0" y="0"/>
                </a:moveTo>
                <a:lnTo>
                  <a:pt x="555684" y="0"/>
                </a:lnTo>
                <a:lnTo>
                  <a:pt x="3984681" y="3428997"/>
                </a:lnTo>
                <a:lnTo>
                  <a:pt x="565179" y="6848498"/>
                </a:lnTo>
                <a:lnTo>
                  <a:pt x="0" y="68484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62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3493416" cy="9047412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xmlns="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54662" y="960865"/>
            <a:ext cx="6518525" cy="4434083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62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90" r:id="rId10"/>
    <p:sldLayoutId id="2147483682" r:id="rId11"/>
    <p:sldLayoutId id="2147483683" r:id="rId12"/>
    <p:sldLayoutId id="2147483684" r:id="rId13"/>
    <p:sldLayoutId id="2147483691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hf sldNum="0" hdr="0" ftr="0" dt="0"/>
  <p:txStyles>
    <p:titleStyle>
      <a:lvl1pPr algn="l" defTabSz="162564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10" indent="-406410" algn="l" defTabSz="162564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29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50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71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92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513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332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153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972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21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40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61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82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102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921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742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563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162564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10" indent="-406410" algn="l" defTabSz="162564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29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50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71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92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513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332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153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972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21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40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61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82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102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921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742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563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4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s.town/otkrytyy-byudzhet-dlya-grazhdan/ispolnenie-byudzheta/2020/proekt-mpa-ob-ispolnenii-byudzheta2020.php" TargetMode="External"/><Relationship Id="rId2" Type="http://schemas.openxmlformats.org/officeDocument/2006/relationships/hyperlink" Target="http://ars.town/otkrytyy-byudzhet-dlya-grazhdan/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11" Type="http://schemas.openxmlformats.org/officeDocument/2006/relationships/image" Target="../media/image12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2198" y="1903384"/>
            <a:ext cx="58830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cs typeface="Segoe UI" panose="020B0502040204020203" pitchFamily="34" charset="0"/>
              </a:rPr>
              <a:t>К публичным слушаниям по вопросу </a:t>
            </a:r>
            <a:r>
              <a:rPr lang="ru-RU" altLang="ru-RU" sz="1400" dirty="0" smtClean="0">
                <a:latin typeface="Century Gothic" panose="020B0502020202020204" pitchFamily="34" charset="0"/>
                <a:cs typeface="Segoe UI" panose="020B0502040204020203" pitchFamily="34" charset="0"/>
              </a:rPr>
              <a:t>об утверждении</a:t>
            </a: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cs typeface="Segoe UI" panose="020B0502040204020203" pitchFamily="34" charset="0"/>
              </a:rPr>
              <a:t> отчета об исполнении бюджета Арсеньевского</a:t>
            </a:r>
            <a:r>
              <a:rPr kumimoji="0" lang="ru-RU" altLang="ru-RU" sz="1400" i="0" u="none" strike="noStrike" cap="none" normalizeH="0" dirty="0" smtClean="0">
                <a:ln>
                  <a:noFill/>
                </a:ln>
                <a:effectLst/>
                <a:latin typeface="Century Gothic" panose="020B0502020202020204" pitchFamily="34" charset="0"/>
                <a:cs typeface="Segoe UI" panose="020B0502040204020203" pitchFamily="34" charset="0"/>
              </a:rPr>
              <a:t> городского округа за 2020 год»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5080" y="419685"/>
            <a:ext cx="5960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cs typeface="Segoe UI" panose="020B0502040204020203" pitchFamily="34" charset="0"/>
              </a:rPr>
              <a:t>БЮДЖЕТ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cs typeface="Segoe UI" panose="020B0502040204020203" pitchFamily="34" charset="0"/>
              </a:rPr>
              <a:t>ДЛЯ ГРАЖДАН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10800000" flipV="1">
            <a:off x="1520328" y="8525350"/>
            <a:ext cx="3731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          2020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93" y="2924432"/>
            <a:ext cx="4428141" cy="54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010" y="572478"/>
            <a:ext cx="6151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Расходы бюджета </a:t>
            </a:r>
            <a:r>
              <a:rPr lang="ru-RU" b="1" dirty="0" smtClean="0"/>
              <a:t>на социальную поддержку в 2020 году</a:t>
            </a:r>
          </a:p>
          <a:p>
            <a:pPr algn="ctr"/>
            <a:r>
              <a:rPr lang="ru-RU" b="1" dirty="0" smtClean="0"/>
              <a:t>План -  86,87 </a:t>
            </a:r>
            <a:r>
              <a:rPr lang="ru-RU" b="1" dirty="0"/>
              <a:t>млн.руб., </a:t>
            </a:r>
            <a:r>
              <a:rPr lang="ru-RU" b="1" dirty="0" smtClean="0"/>
              <a:t>исполнено 85,02 млн.руб.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5352" y="1876301"/>
            <a:ext cx="2790701" cy="228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Обеспечение жильём молодых семей Арсеньевского городского округа -</a:t>
            </a:r>
          </a:p>
          <a:p>
            <a:pPr algn="ctr"/>
            <a:r>
              <a:rPr lang="ru-RU" dirty="0" smtClean="0"/>
              <a:t> 2,66 млн.руб.</a:t>
            </a:r>
          </a:p>
          <a:p>
            <a:pPr algn="ctr"/>
            <a:endParaRPr lang="ru-RU" dirty="0" smtClean="0"/>
          </a:p>
          <a:p>
            <a:r>
              <a:rPr lang="ru-RU" sz="1400" dirty="0" smtClean="0"/>
              <a:t>Количество молодых семей – 6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06036" y="1233837"/>
            <a:ext cx="544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направления расходов :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5351" y="4461164"/>
            <a:ext cx="2790701" cy="228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Компенсация стоимости</a:t>
            </a:r>
          </a:p>
          <a:p>
            <a:r>
              <a:rPr lang="ru-RU" sz="1500" b="1" dirty="0" smtClean="0"/>
              <a:t> родительской платы родителям детей, посещающих детские сады </a:t>
            </a:r>
            <a:r>
              <a:rPr lang="ru-RU" sz="1500" dirty="0" smtClean="0"/>
              <a:t>– 8,56 млн.руб.</a:t>
            </a:r>
          </a:p>
          <a:p>
            <a:endParaRPr lang="ru-RU" sz="1500" dirty="0" smtClean="0"/>
          </a:p>
          <a:p>
            <a:pPr marL="285750" indent="-285750" algn="ctr">
              <a:buFontTx/>
              <a:buChar char="-"/>
            </a:pPr>
            <a:r>
              <a:rPr lang="ru-RU" sz="1500" dirty="0" smtClean="0"/>
              <a:t>Количество родителей, </a:t>
            </a:r>
          </a:p>
          <a:p>
            <a:pPr algn="ctr"/>
            <a:r>
              <a:rPr lang="ru-RU" sz="1500" dirty="0" smtClean="0"/>
              <a:t>получавших компенсацию - 2513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37610" y="4461163"/>
            <a:ext cx="2703611" cy="228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dirty="0" smtClean="0"/>
              <a:t>Социальная поддержка</a:t>
            </a:r>
          </a:p>
          <a:p>
            <a:r>
              <a:rPr lang="ru-RU" sz="1600" b="1" dirty="0" smtClean="0"/>
              <a:t> педагогических работников муниципальных образовательных организаций </a:t>
            </a:r>
            <a:r>
              <a:rPr lang="ru-RU" sz="1500" dirty="0" smtClean="0"/>
              <a:t>- 5,2 млн.руб.</a:t>
            </a:r>
          </a:p>
          <a:p>
            <a:endParaRPr lang="ru-RU" sz="1500" dirty="0" smtClean="0"/>
          </a:p>
          <a:p>
            <a:pPr marL="285750" indent="-285750" algn="ctr">
              <a:buFontTx/>
              <a:buChar char="-"/>
            </a:pPr>
            <a:r>
              <a:rPr lang="ru-RU" sz="1500" dirty="0" smtClean="0"/>
              <a:t>Меры социальной </a:t>
            </a:r>
          </a:p>
          <a:p>
            <a:r>
              <a:rPr lang="ru-RU" sz="1500" dirty="0" smtClean="0"/>
              <a:t>поддержки для 23 молодых специалистов.</a:t>
            </a:r>
            <a:endParaRPr lang="ru-RU" sz="1500" dirty="0"/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37610" y="1876299"/>
            <a:ext cx="2703610" cy="228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dirty="0" smtClean="0"/>
              <a:t>Организация отдыха, оздоровление и занятости детей и подростков в каникулярное время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/>
              <a:t>2,2 млн.руб.</a:t>
            </a:r>
          </a:p>
          <a:p>
            <a:pPr marL="285750" indent="-285750" algn="ctr">
              <a:buFontTx/>
              <a:buChar char="-"/>
            </a:pPr>
            <a:endParaRPr lang="ru-RU" sz="1400" dirty="0" smtClean="0"/>
          </a:p>
          <a:p>
            <a:pPr algn="ctr"/>
            <a:r>
              <a:rPr lang="ru-RU" sz="1400" dirty="0" smtClean="0"/>
              <a:t>Компенсация стоимости путёвок в летние лагеря </a:t>
            </a:r>
          </a:p>
          <a:p>
            <a:pPr algn="ctr"/>
            <a:r>
              <a:rPr lang="ru-RU" sz="1400" dirty="0" smtClean="0"/>
              <a:t> 16-ти </a:t>
            </a:r>
            <a:r>
              <a:rPr lang="ru-RU" sz="1400" dirty="0"/>
              <a:t>родителям  </a:t>
            </a:r>
            <a:r>
              <a:rPr lang="ru-RU" sz="1400" dirty="0" smtClean="0"/>
              <a:t>на сумму 132,08 тыс.руб.</a:t>
            </a:r>
          </a:p>
          <a:p>
            <a:pPr algn="ctr"/>
            <a:endParaRPr lang="ru-RU" dirty="0" smtClean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2906052" y="5423064"/>
            <a:ext cx="1131557" cy="3562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2911991" y="2838200"/>
            <a:ext cx="1131557" cy="3562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3826" y="6982692"/>
            <a:ext cx="2790701" cy="2509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Обеспечение детей-сирот и детей, оставшихся без попечения родителей жилыми помещениями </a:t>
            </a:r>
            <a:r>
              <a:rPr lang="ru-RU" sz="1500" dirty="0" smtClean="0"/>
              <a:t>– </a:t>
            </a:r>
          </a:p>
          <a:p>
            <a:pPr algn="ctr"/>
            <a:r>
              <a:rPr lang="ru-RU" sz="1500" dirty="0" smtClean="0"/>
              <a:t>30,79 млн.руб.</a:t>
            </a:r>
          </a:p>
          <a:p>
            <a:endParaRPr lang="ru-RU" sz="1500" dirty="0" smtClean="0"/>
          </a:p>
          <a:p>
            <a:pPr marL="285750" indent="-285750" algn="ctr">
              <a:buFontTx/>
              <a:buChar char="-"/>
            </a:pPr>
            <a:r>
              <a:rPr lang="ru-RU" sz="1500" dirty="0" smtClean="0"/>
              <a:t>Приобретено 17 жилых помещений.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43548" y="6982692"/>
            <a:ext cx="2697672" cy="2509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Опека и попечительство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Расходы на содержание ребёнка в семье опекуна и приемной семье – 34,99 млн.руб.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Устроено в приемную семью – 17 детей</a:t>
            </a:r>
            <a:endParaRPr lang="ru-RU" sz="1200" dirty="0"/>
          </a:p>
          <a:p>
            <a:pPr marL="285750" indent="-285750">
              <a:buFontTx/>
              <a:buChar char="-"/>
            </a:pPr>
            <a:r>
              <a:rPr lang="ru-RU" sz="1200" dirty="0" smtClean="0"/>
              <a:t>Количество детей, находящихся под опекой (попечительством) – 191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Выплачено вознаграждение 48-ми приемным родителя</a:t>
            </a: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2904077" y="8176089"/>
            <a:ext cx="1131557" cy="3562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60716" y="1721922"/>
            <a:ext cx="261257" cy="6543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6858000" cy="52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3218214" y="1721923"/>
            <a:ext cx="498764" cy="5668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62987" y="505507"/>
            <a:ext cx="5517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Раздел </a:t>
            </a:r>
            <a:r>
              <a:rPr lang="ru-RU" b="1" dirty="0"/>
              <a:t>«Жилищно-коммунальное и дорожное хозяйство» План - 403,33 млн.руб., исполнено 395,54 млн.руб.</a:t>
            </a:r>
          </a:p>
          <a:p>
            <a:pPr algn="ctr"/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290" y="1721923"/>
            <a:ext cx="2790701" cy="2434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Благоустройство</a:t>
            </a:r>
          </a:p>
          <a:p>
            <a:endParaRPr lang="ru-RU" sz="1000" dirty="0" smtClean="0"/>
          </a:p>
          <a:p>
            <a:r>
              <a:rPr lang="ru-RU" sz="1400" dirty="0" smtClean="0"/>
              <a:t>План - 148,760 млн. руб</a:t>
            </a:r>
            <a:r>
              <a:rPr lang="ru-RU" sz="1400" dirty="0"/>
              <a:t>.</a:t>
            </a:r>
          </a:p>
          <a:p>
            <a:r>
              <a:rPr lang="ru-RU" sz="1400" dirty="0" smtClean="0"/>
              <a:t>Исполнено - </a:t>
            </a:r>
            <a:r>
              <a:rPr lang="ru-RU" sz="1400" dirty="0"/>
              <a:t>144,898 </a:t>
            </a:r>
            <a:r>
              <a:rPr lang="ru-RU" sz="1400" dirty="0" smtClean="0"/>
              <a:t>млн. руб</a:t>
            </a:r>
            <a:r>
              <a:rPr lang="ru-RU" sz="1200" dirty="0"/>
              <a:t>.</a:t>
            </a:r>
          </a:p>
          <a:p>
            <a:r>
              <a:rPr lang="ru-RU" sz="1200" dirty="0"/>
              <a:t>Благоустройство территорий 64,542 </a:t>
            </a:r>
            <a:r>
              <a:rPr lang="ru-RU" sz="1200" dirty="0" smtClean="0"/>
              <a:t>млн. </a:t>
            </a:r>
            <a:r>
              <a:rPr lang="ru-RU" sz="1200" dirty="0"/>
              <a:t>руб.</a:t>
            </a:r>
          </a:p>
          <a:p>
            <a:r>
              <a:rPr lang="ru-RU" sz="1200" dirty="0"/>
              <a:t>Ритуальные услуги 0,088 </a:t>
            </a:r>
            <a:r>
              <a:rPr lang="ru-RU" sz="1200" dirty="0" smtClean="0"/>
              <a:t>млн. </a:t>
            </a:r>
            <a:r>
              <a:rPr lang="ru-RU" sz="1200" dirty="0"/>
              <a:t>руб.</a:t>
            </a:r>
          </a:p>
          <a:p>
            <a:r>
              <a:rPr lang="ru-RU" sz="1200" dirty="0"/>
              <a:t>Уличное освещение 5,523 </a:t>
            </a:r>
            <a:r>
              <a:rPr lang="ru-RU" sz="1200" dirty="0" smtClean="0"/>
              <a:t>млн. </a:t>
            </a:r>
            <a:r>
              <a:rPr lang="ru-RU" sz="1200" dirty="0"/>
              <a:t>руб.</a:t>
            </a:r>
          </a:p>
          <a:p>
            <a:r>
              <a:rPr lang="ru-RU" sz="1200" dirty="0"/>
              <a:t>Благоустройство 21 дворовой территории, 2 частных сектора, 3 сквера 74,745 </a:t>
            </a:r>
            <a:r>
              <a:rPr lang="ru-RU" sz="1200" dirty="0" smtClean="0"/>
              <a:t>млн. </a:t>
            </a:r>
            <a:r>
              <a:rPr lang="ru-RU" sz="1200" dirty="0"/>
              <a:t>руб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Взносы на </a:t>
            </a:r>
            <a:r>
              <a:rPr lang="ru-RU" sz="1200" dirty="0" err="1" smtClean="0"/>
              <a:t>кап.ремонт</a:t>
            </a:r>
            <a:r>
              <a:rPr lang="ru-RU" sz="1200" dirty="0" smtClean="0"/>
              <a:t> – 2,6 </a:t>
            </a:r>
            <a:r>
              <a:rPr lang="ru-RU" sz="1200" dirty="0" err="1" smtClean="0"/>
              <a:t>млн.р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06036" y="1292018"/>
            <a:ext cx="544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направления расходов :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5351" y="4461164"/>
            <a:ext cx="2790701" cy="3198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Коммунальное хозяйство </a:t>
            </a:r>
          </a:p>
          <a:p>
            <a:endParaRPr lang="ru-RU" sz="1400" dirty="0"/>
          </a:p>
          <a:p>
            <a:r>
              <a:rPr lang="ru-RU" sz="1400" dirty="0"/>
              <a:t>План </a:t>
            </a:r>
            <a:r>
              <a:rPr lang="ru-RU" sz="1400" dirty="0" smtClean="0"/>
              <a:t>- 197,68 </a:t>
            </a:r>
            <a:r>
              <a:rPr lang="ru-RU" sz="1400" dirty="0"/>
              <a:t>млн.руб.</a:t>
            </a:r>
          </a:p>
          <a:p>
            <a:r>
              <a:rPr lang="ru-RU" sz="1400" dirty="0"/>
              <a:t>Исполнено </a:t>
            </a:r>
            <a:r>
              <a:rPr lang="ru-RU" sz="1400" dirty="0" smtClean="0"/>
              <a:t>- 197,39 </a:t>
            </a:r>
            <a:r>
              <a:rPr lang="ru-RU" sz="1400" dirty="0"/>
              <a:t>млн.руб</a:t>
            </a:r>
            <a:r>
              <a:rPr lang="ru-RU" sz="1100" dirty="0"/>
              <a:t>.</a:t>
            </a:r>
          </a:p>
          <a:p>
            <a:r>
              <a:rPr lang="ru-RU" sz="1200" dirty="0"/>
              <a:t>Водопроводные очистные сооружения </a:t>
            </a:r>
            <a:r>
              <a:rPr lang="ru-RU" sz="1200" dirty="0" smtClean="0"/>
              <a:t>- 143,64 </a:t>
            </a:r>
            <a:r>
              <a:rPr lang="ru-RU" sz="1200" dirty="0"/>
              <a:t>млн.руб.</a:t>
            </a:r>
          </a:p>
          <a:p>
            <a:r>
              <a:rPr lang="ru-RU" sz="1200" dirty="0"/>
              <a:t>Обеспечение земельных участков инженерной инфраструктурой </a:t>
            </a:r>
            <a:r>
              <a:rPr lang="ru-RU" sz="1200" dirty="0" smtClean="0"/>
              <a:t>-30,81 </a:t>
            </a:r>
            <a:r>
              <a:rPr lang="ru-RU" sz="1200" dirty="0"/>
              <a:t>млн.руб.</a:t>
            </a:r>
          </a:p>
          <a:p>
            <a:r>
              <a:rPr lang="ru-RU" sz="1200" dirty="0"/>
              <a:t>Обеспечение граждан твердым </a:t>
            </a:r>
            <a:r>
              <a:rPr lang="ru-RU" sz="1200" dirty="0" smtClean="0"/>
              <a:t>топливом - </a:t>
            </a:r>
            <a:r>
              <a:rPr lang="ru-RU" sz="1200" dirty="0"/>
              <a:t>0,783 млн.руб.</a:t>
            </a:r>
          </a:p>
          <a:p>
            <a:r>
              <a:rPr lang="ru-RU" sz="1200" dirty="0"/>
              <a:t>Энергосбережение и повышение энергетической эффективности </a:t>
            </a:r>
            <a:r>
              <a:rPr lang="ru-RU" sz="1200" dirty="0" smtClean="0"/>
              <a:t>-21,56 </a:t>
            </a:r>
            <a:r>
              <a:rPr lang="ru-RU" sz="1200" dirty="0"/>
              <a:t>млн.руб.</a:t>
            </a:r>
          </a:p>
          <a:p>
            <a:r>
              <a:rPr lang="ru-RU" sz="1200" dirty="0"/>
              <a:t>Противопожарная безопасность </a:t>
            </a:r>
            <a:r>
              <a:rPr lang="ru-RU" sz="1200" dirty="0" smtClean="0"/>
              <a:t>-0,600 </a:t>
            </a:r>
            <a:r>
              <a:rPr lang="ru-RU" sz="1200" dirty="0"/>
              <a:t>млн.руб.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37610" y="4461162"/>
            <a:ext cx="2703611" cy="3198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Жилищное </a:t>
            </a:r>
            <a:r>
              <a:rPr lang="ru-RU" b="1" dirty="0"/>
              <a:t>хозяйство</a:t>
            </a:r>
          </a:p>
          <a:p>
            <a:r>
              <a:rPr lang="ru-RU" sz="1600" dirty="0"/>
              <a:t> </a:t>
            </a:r>
            <a:endParaRPr lang="ru-RU" sz="1100" dirty="0"/>
          </a:p>
          <a:p>
            <a:r>
              <a:rPr lang="ru-RU" sz="1400" dirty="0"/>
              <a:t>План </a:t>
            </a:r>
            <a:r>
              <a:rPr lang="ru-RU" sz="1400" dirty="0" smtClean="0"/>
              <a:t>- 54,106 </a:t>
            </a:r>
            <a:r>
              <a:rPr lang="ru-RU" sz="1400" dirty="0"/>
              <a:t>млн.руб.</a:t>
            </a:r>
          </a:p>
          <a:p>
            <a:r>
              <a:rPr lang="ru-RU" sz="1400" dirty="0"/>
              <a:t>Исполнено </a:t>
            </a:r>
            <a:r>
              <a:rPr lang="ru-RU" sz="1400" dirty="0" smtClean="0"/>
              <a:t>- 50,545 </a:t>
            </a:r>
            <a:r>
              <a:rPr lang="ru-RU" sz="1400" dirty="0"/>
              <a:t>млн.руб.</a:t>
            </a:r>
          </a:p>
          <a:p>
            <a:r>
              <a:rPr lang="ru-RU" sz="1400" dirty="0"/>
              <a:t>Содержание многоквартирных домов </a:t>
            </a:r>
            <a:r>
              <a:rPr lang="ru-RU" sz="1400" dirty="0" smtClean="0"/>
              <a:t>-0,634 </a:t>
            </a:r>
            <a:r>
              <a:rPr lang="ru-RU" sz="1400" dirty="0"/>
              <a:t>млн.руб.</a:t>
            </a:r>
          </a:p>
          <a:p>
            <a:r>
              <a:rPr lang="ru-RU" sz="1400" dirty="0"/>
              <a:t>Переселение граждан из аварийного жилищного фонда </a:t>
            </a:r>
            <a:r>
              <a:rPr lang="ru-RU" sz="1400" dirty="0" smtClean="0"/>
              <a:t>- 49,911 </a:t>
            </a:r>
            <a:r>
              <a:rPr lang="ru-RU" sz="1400" dirty="0"/>
              <a:t>млн.руб.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37610" y="1721923"/>
            <a:ext cx="2703610" cy="2434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Дорожное </a:t>
            </a:r>
            <a:r>
              <a:rPr lang="ru-RU" b="1" dirty="0" smtClean="0"/>
              <a:t>хозяйство</a:t>
            </a:r>
          </a:p>
          <a:p>
            <a:r>
              <a:rPr lang="ru-RU" dirty="0"/>
              <a:t> </a:t>
            </a:r>
          </a:p>
          <a:p>
            <a:r>
              <a:rPr lang="ru-RU" sz="1400" dirty="0" smtClean="0"/>
              <a:t>План - </a:t>
            </a:r>
            <a:r>
              <a:rPr lang="ru-RU" sz="1400" dirty="0"/>
              <a:t>131,860 млн.руб.</a:t>
            </a:r>
          </a:p>
          <a:p>
            <a:r>
              <a:rPr lang="ru-RU" sz="1400" dirty="0"/>
              <a:t>Исполнено </a:t>
            </a:r>
            <a:r>
              <a:rPr lang="ru-RU" sz="1400" dirty="0" smtClean="0"/>
              <a:t>- 131,860 </a:t>
            </a:r>
            <a:r>
              <a:rPr lang="ru-RU" sz="1400" dirty="0"/>
              <a:t>млн.руб</a:t>
            </a:r>
            <a:r>
              <a:rPr lang="ru-RU" sz="1200" dirty="0"/>
              <a:t>.</a:t>
            </a:r>
          </a:p>
          <a:p>
            <a:r>
              <a:rPr lang="ru-RU" sz="1200" dirty="0"/>
              <a:t>Ремонт дорог 108,388 млн.руб.</a:t>
            </a:r>
          </a:p>
          <a:p>
            <a:r>
              <a:rPr lang="ru-RU" sz="1200" dirty="0"/>
              <a:t>Ремонт дворовых территорий и проездов к дворовым территориям 18,786 млн.руб.</a:t>
            </a:r>
          </a:p>
          <a:p>
            <a:r>
              <a:rPr lang="ru-RU" sz="1200" dirty="0"/>
              <a:t>Повышение безопасности дорожного движения 4,684 млн.руб.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21922" y="7813964"/>
            <a:ext cx="3538847" cy="1856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Другие вопросы в области ЖКХ </a:t>
            </a:r>
            <a:endParaRPr lang="ru-RU" b="1" dirty="0"/>
          </a:p>
          <a:p>
            <a:r>
              <a:rPr lang="ru-RU" dirty="0"/>
              <a:t> </a:t>
            </a:r>
          </a:p>
          <a:p>
            <a:r>
              <a:rPr lang="ru-RU" sz="1400" dirty="0"/>
              <a:t>План </a:t>
            </a:r>
            <a:r>
              <a:rPr lang="ru-RU" sz="1400" dirty="0" smtClean="0"/>
              <a:t>- 0,001 </a:t>
            </a:r>
            <a:r>
              <a:rPr lang="ru-RU" sz="1400" dirty="0"/>
              <a:t>млн.руб.</a:t>
            </a:r>
          </a:p>
          <a:p>
            <a:r>
              <a:rPr lang="ru-RU" sz="1400" dirty="0"/>
              <a:t>Исполнено </a:t>
            </a:r>
            <a:r>
              <a:rPr lang="ru-RU" sz="1400" dirty="0" smtClean="0"/>
              <a:t>- 0,001 </a:t>
            </a:r>
            <a:r>
              <a:rPr lang="ru-RU" sz="1400" dirty="0"/>
              <a:t>млн.руб.</a:t>
            </a:r>
          </a:p>
          <a:p>
            <a:r>
              <a:rPr lang="ru-RU" sz="1200" dirty="0"/>
              <a:t>Иные </a:t>
            </a:r>
            <a:r>
              <a:rPr lang="ru-RU" sz="1200" dirty="0" smtClean="0"/>
              <a:t>мероприятия - </a:t>
            </a:r>
            <a:r>
              <a:rPr lang="ru-RU" sz="1200" dirty="0"/>
              <a:t>0,001 млн.руб</a:t>
            </a:r>
            <a:r>
              <a:rPr lang="ru-RU" sz="1200" dirty="0" smtClean="0"/>
              <a:t>.</a:t>
            </a:r>
          </a:p>
          <a:p>
            <a:pPr algn="ctr"/>
            <a:endParaRPr lang="ru-RU" sz="1600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2906052" y="5423064"/>
            <a:ext cx="1131557" cy="3562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2911991" y="2838200"/>
            <a:ext cx="1131557" cy="3562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6858000" cy="52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348" y="528470"/>
            <a:ext cx="6543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Сведения о расходах бюджета Арсеньевского городского округа с учетом интересов целевых групп (тыс.руб.)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6858000" cy="52264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799625"/>
              </p:ext>
            </p:extLst>
          </p:nvPr>
        </p:nvGraphicFramePr>
        <p:xfrm>
          <a:off x="157349" y="1282534"/>
          <a:ext cx="6543302" cy="7908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1008"/>
                <a:gridCol w="873545"/>
                <a:gridCol w="2180311"/>
                <a:gridCol w="845138"/>
                <a:gridCol w="833300"/>
              </a:tblGrid>
              <a:tr h="727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Целевая группа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Численность представителей целевой группы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Меры поддержки за счет средств бюджета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Утверждено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Исполнено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</a:tr>
              <a:tr h="36359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Управление образования администрации Арсеньевского городского округа, Управление культуры администрации </a:t>
                      </a:r>
                      <a:r>
                        <a:rPr lang="ru-RU" sz="1000" u="none" strike="noStrike" dirty="0" smtClean="0">
                          <a:effectLst/>
                        </a:rPr>
                        <a:t>Арсеньевского городского </a:t>
                      </a:r>
                      <a:r>
                        <a:rPr lang="ru-RU" sz="1000" u="none" strike="noStrike" dirty="0">
                          <a:effectLst/>
                        </a:rPr>
                        <a:t>округа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9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I. Меры социальной поддержки педагогическим работникам муниципальных образовательных учреждений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97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Педагогические работники (молодые специалисты) муниципальных образовательных учреждений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Ежемесячная денежная выплата в размере10 тыс.руб., предоставляемая до достижения трехлетнего педагогического стажа работы в образовательной организации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5 448,10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5 242,74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</a:tr>
              <a:tr h="21642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II</a:t>
                      </a:r>
                      <a:r>
                        <a:rPr lang="ru-RU" sz="1000" u="none" strike="noStrike" dirty="0" smtClean="0">
                          <a:effectLst/>
                        </a:rPr>
                        <a:t>. Бесплатное </a:t>
                      </a:r>
                      <a:r>
                        <a:rPr lang="ru-RU" sz="1000" u="none" strike="noStrike" dirty="0">
                          <a:effectLst/>
                        </a:rPr>
                        <a:t>питание детей, обучающихся в муниципальных общеобразовательных учреждениях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61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Обучающиеся в 1-4 классах включительно в муниципальных общеобразовательных учреждениях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2599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Бесплатное питание один раз в день в период учебного процесса,  в том числе обеспечение один раз в день бесплатным молоком  объёмом не менее 0,2 л. на сумму 70,00 рублей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25 920,50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25 920,50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</a:tr>
              <a:tr h="54538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Обучающиеся в 5-11 классах из многодетных семей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Бесплатное питание один раз в день в период учебного процесса на сумму 70,00 рублей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3 746,60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3 746,60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</a:tr>
              <a:tr h="7271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Обучающиеся в 5-11 классах из семей имеющих среднедушевой доход ниже величины прожиточного минимума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Бесплатное питание один раз в день в период учебного процесса на сумму 70,00 рублей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1 469,30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1 469,30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</a:tr>
              <a:tr h="10907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Обучающиеся в 5-11 классах из числа детей-сирот и детей, оставшихся без попечения родителей, за исключением детей, находящихся на полном государственном обеспечении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Бесплатное питание один раз в день в период учебного процесса на сумму 70,00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688,7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688,7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</a:tr>
              <a:tr h="71448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Обучающиеся в 5-11 классах из семей, находящихся в социально опасном положении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Бесплатное питание один раз в день в период учебного процесса на сумму 70,00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64,7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</a:tr>
              <a:tr h="6798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Обучающиеся 1-4 классов с ограниченными возможностями здоровья и дети – инвалиды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Бесплатное питание два  раза в день в период учебного процесса на сумму 125,00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</a:tr>
              <a:tr h="54538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Обучающиеся 5-11 классов с ограниченными возможностями здоровья и дети – инвалиды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Бесплатное питание (горячие обеды) в период учебного процесса на сумму 125,00 рублей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1001,2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63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348" y="528470"/>
            <a:ext cx="6543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Сведения о расходах бюджета Арсеньевского городского округа с учетом интересов целевых групп (тыс.руб</a:t>
            </a:r>
            <a:r>
              <a:rPr lang="ru-RU" dirty="0" smtClean="0"/>
              <a:t>.) (продолжение)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6858000" cy="52264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29654"/>
              </p:ext>
            </p:extLst>
          </p:nvPr>
        </p:nvGraphicFramePr>
        <p:xfrm>
          <a:off x="257732" y="1451799"/>
          <a:ext cx="6442919" cy="4982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225"/>
                <a:gridCol w="860144"/>
                <a:gridCol w="2146862"/>
                <a:gridCol w="832172"/>
                <a:gridCol w="820516"/>
              </a:tblGrid>
              <a:tr h="666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Целевая группа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Численность представителей целевой группы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Меры поддержки за счет средств бюджета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Утверждено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Исполнено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</a:tr>
              <a:tr h="33306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III. Организация и обеспечение оздоровления и отдыха детей (за исключением организации детей в каникулярное время)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91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Родители (законные представители)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Компенсация части расходов на оплату стоимости путевки, приобретенной в организациях и (или) индивидуальных предпринимателей, оказывающих услуги по организации отдыха и оздоровления детей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132,085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132,085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</a:tr>
              <a:tr h="4647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IV</a:t>
                      </a:r>
                      <a:r>
                        <a:rPr lang="ru-RU" sz="1000" u="none" strike="noStrike" dirty="0" smtClean="0">
                          <a:effectLst/>
                        </a:rPr>
                        <a:t>. Компенсация </a:t>
                      </a:r>
                      <a:r>
                        <a:rPr lang="ru-RU" sz="1000" u="none" strike="noStrike" dirty="0">
                          <a:effectLst/>
                        </a:rPr>
                        <a:t>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9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Один родитель (законных представителей, внесших родительскую плату за содержание ребенка (присмотр и уход за ребенком) в образовательном учреждении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2 513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Компенсация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8 862,94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8 565,00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</a:tr>
              <a:tr h="33306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V</a:t>
                      </a:r>
                      <a:r>
                        <a:rPr lang="ru-RU" sz="1000" u="none" strike="noStrike" dirty="0" smtClean="0">
                          <a:effectLst/>
                        </a:rPr>
                        <a:t>. Премирование </a:t>
                      </a:r>
                      <a:r>
                        <a:rPr lang="ru-RU" sz="1000" u="none" strike="noStrike" dirty="0">
                          <a:effectLst/>
                        </a:rPr>
                        <a:t>выпускников, достигших наивысших результатов в обучении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Учащиеся 11 классов муниципальных общеобразовательных учреждений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Премирование выпускников, достигших наивысших результатов в обучении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</a:tr>
              <a:tr h="23790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Администрация Арсеньевского городского округа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Молодые семьи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Предоставление социальных выплат на приобретение жилья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2 927,93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2 661,75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9" marR="6429" marT="642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489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6858000" cy="522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6382"/>
            <a:ext cx="6858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35866"/>
            <a:ext cx="6858001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23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6858000" cy="52264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699761"/>
              </p:ext>
            </p:extLst>
          </p:nvPr>
        </p:nvGraphicFramePr>
        <p:xfrm>
          <a:off x="136233" y="1541769"/>
          <a:ext cx="6585534" cy="704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42334">
                  <a:extLst>
                    <a:ext uri="{9D8B030D-6E8A-4147-A177-3AD203B41FA5}">
                      <a16:colId xmlns:a16="http://schemas.microsoft.com/office/drawing/2014/main" xmlns="" val="1822242820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xmlns="" val="2105030525"/>
                    </a:ext>
                  </a:extLst>
                </a:gridCol>
                <a:gridCol w="950495">
                  <a:extLst>
                    <a:ext uri="{9D8B030D-6E8A-4147-A177-3AD203B41FA5}">
                      <a16:colId xmlns:a16="http://schemas.microsoft.com/office/drawing/2014/main" xmlns="" val="1282564279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xmlns="" val="2986578541"/>
                    </a:ext>
                  </a:extLst>
                </a:gridCol>
              </a:tblGrid>
              <a:tr h="418464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Национальный проект «Образование»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5467040"/>
                  </a:ext>
                </a:extLst>
              </a:tr>
              <a:tr h="2859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effectLst/>
                          <a:latin typeface="Century Gothic" panose="020B0502020202020204" pitchFamily="34" charset="0"/>
                        </a:rPr>
                        <a:t> "Успех каждого ребенка"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anose="020B0502020202020204" pitchFamily="34" charset="0"/>
                        </a:rPr>
                        <a:t>14,05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anose="020B0502020202020204" pitchFamily="34" charset="0"/>
                        </a:rPr>
                        <a:t>13,83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anose="020B0502020202020204" pitchFamily="34" charset="0"/>
                        </a:rPr>
                        <a:t>98,5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443729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662166"/>
              </p:ext>
            </p:extLst>
          </p:nvPr>
        </p:nvGraphicFramePr>
        <p:xfrm>
          <a:off x="176213" y="2401677"/>
          <a:ext cx="6564478" cy="9917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444">
                  <a:extLst>
                    <a:ext uri="{9D8B030D-6E8A-4147-A177-3AD203B41FA5}">
                      <a16:colId xmlns:a16="http://schemas.microsoft.com/office/drawing/2014/main" xmlns="" val="3079065244"/>
                    </a:ext>
                  </a:extLst>
                </a:gridCol>
                <a:gridCol w="1027868">
                  <a:extLst>
                    <a:ext uri="{9D8B030D-6E8A-4147-A177-3AD203B41FA5}">
                      <a16:colId xmlns:a16="http://schemas.microsoft.com/office/drawing/2014/main" xmlns="" val="3635442506"/>
                    </a:ext>
                  </a:extLst>
                </a:gridCol>
                <a:gridCol w="955313">
                  <a:extLst>
                    <a:ext uri="{9D8B030D-6E8A-4147-A177-3AD203B41FA5}">
                      <a16:colId xmlns:a16="http://schemas.microsoft.com/office/drawing/2014/main" xmlns="" val="155618951"/>
                    </a:ext>
                  </a:extLst>
                </a:gridCol>
                <a:gridCol w="764853">
                  <a:extLst>
                    <a:ext uri="{9D8B030D-6E8A-4147-A177-3AD203B41FA5}">
                      <a16:colId xmlns:a16="http://schemas.microsoft.com/office/drawing/2014/main" xmlns="" val="653218896"/>
                    </a:ext>
                  </a:extLst>
                </a:gridCol>
              </a:tblGrid>
              <a:tr h="49589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Национальный проект «Экология»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47610181"/>
                  </a:ext>
                </a:extLst>
              </a:tr>
              <a:tr h="4958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 "Чистая вода"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142,75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142,75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2180416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687" y1="12766" x2="80224" y2="13830"/>
                        <a14:foregroundMark x1="34701" y1="10638" x2="49254" y2="13298"/>
                        <a14:foregroundMark x1="95522" y1="10106" x2="73134" y2="11170"/>
                        <a14:foregroundMark x1="94403" y1="12234" x2="94403" y2="44149"/>
                        <a14:foregroundMark x1="91045" y1="24468" x2="91045" y2="43617"/>
                        <a14:foregroundMark x1="88806" y1="28723" x2="61940" y2="25000"/>
                        <a14:foregroundMark x1="66791" y1="41489" x2="96642" y2="41489"/>
                        <a14:foregroundMark x1="88433" y1="25000" x2="73134" y2="19681"/>
                        <a14:foregroundMark x1="83582" y1="38298" x2="84701" y2="32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63" y="406956"/>
            <a:ext cx="1611731" cy="11306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213" y="689812"/>
            <a:ext cx="517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Национальные проекты  Арсеньевского городского округа за 2020 год, </a:t>
            </a: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265617"/>
              </p:ext>
            </p:extLst>
          </p:nvPr>
        </p:nvGraphicFramePr>
        <p:xfrm>
          <a:off x="112183" y="5651654"/>
          <a:ext cx="6633634" cy="14321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01882">
                  <a:extLst>
                    <a:ext uri="{9D8B030D-6E8A-4147-A177-3AD203B41FA5}">
                      <a16:colId xmlns:a16="http://schemas.microsoft.com/office/drawing/2014/main" xmlns="" val="4090880280"/>
                    </a:ext>
                  </a:extLst>
                </a:gridCol>
                <a:gridCol w="1024360">
                  <a:extLst>
                    <a:ext uri="{9D8B030D-6E8A-4147-A177-3AD203B41FA5}">
                      <a16:colId xmlns:a16="http://schemas.microsoft.com/office/drawing/2014/main" xmlns="" val="952460054"/>
                    </a:ext>
                  </a:extLst>
                </a:gridCol>
                <a:gridCol w="940001">
                  <a:extLst>
                    <a:ext uri="{9D8B030D-6E8A-4147-A177-3AD203B41FA5}">
                      <a16:colId xmlns:a16="http://schemas.microsoft.com/office/drawing/2014/main" xmlns="" val="2703623078"/>
                    </a:ext>
                  </a:extLst>
                </a:gridCol>
                <a:gridCol w="767391">
                  <a:extLst>
                    <a:ext uri="{9D8B030D-6E8A-4147-A177-3AD203B41FA5}">
                      <a16:colId xmlns:a16="http://schemas.microsoft.com/office/drawing/2014/main" xmlns="" val="1414552498"/>
                    </a:ext>
                  </a:extLst>
                </a:gridCol>
              </a:tblGrid>
              <a:tr h="881349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Национальный проект</a:t>
                      </a:r>
                    </a:p>
                    <a:p>
                      <a:pPr algn="ctr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«Малое и среднее предпринимательство и  поддержка индивидуальной предпринимательской инициативы»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2302492"/>
                  </a:ext>
                </a:extLst>
              </a:tr>
              <a:tr h="5508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 "Акселерация субъектов малого и среднего предпринимательства"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10,49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10,49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7943494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18304"/>
              </p:ext>
            </p:extLst>
          </p:nvPr>
        </p:nvGraphicFramePr>
        <p:xfrm>
          <a:off x="138150" y="3558448"/>
          <a:ext cx="6581700" cy="6906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3007">
                  <a:extLst>
                    <a:ext uri="{9D8B030D-6E8A-4147-A177-3AD203B41FA5}">
                      <a16:colId xmlns:a16="http://schemas.microsoft.com/office/drawing/2014/main" xmlns="" val="1216530057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xmlns="" val="3897068359"/>
                    </a:ext>
                  </a:extLst>
                </a:gridCol>
                <a:gridCol w="881349">
                  <a:extLst>
                    <a:ext uri="{9D8B030D-6E8A-4147-A177-3AD203B41FA5}">
                      <a16:colId xmlns:a16="http://schemas.microsoft.com/office/drawing/2014/main" xmlns="" val="226530920"/>
                    </a:ext>
                  </a:extLst>
                </a:gridCol>
                <a:gridCol w="748708">
                  <a:extLst>
                    <a:ext uri="{9D8B030D-6E8A-4147-A177-3AD203B41FA5}">
                      <a16:colId xmlns:a16="http://schemas.microsoft.com/office/drawing/2014/main" xmlns="" val="2324950628"/>
                    </a:ext>
                  </a:extLst>
                </a:gridCol>
              </a:tblGrid>
              <a:tr h="317791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Национальный проект «Демография»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план</a:t>
                      </a: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94365866"/>
                  </a:ext>
                </a:extLst>
              </a:tr>
              <a:tr h="3728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 "Спорт - норма жизни"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805122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37753"/>
              </p:ext>
            </p:extLst>
          </p:nvPr>
        </p:nvGraphicFramePr>
        <p:xfrm>
          <a:off x="88136" y="4461832"/>
          <a:ext cx="6634936" cy="104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021">
                  <a:extLst>
                    <a:ext uri="{9D8B030D-6E8A-4147-A177-3AD203B41FA5}">
                      <a16:colId xmlns:a16="http://schemas.microsoft.com/office/drawing/2014/main" xmlns="" val="344015018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xmlns="" val="3369356282"/>
                    </a:ext>
                  </a:extLst>
                </a:gridCol>
                <a:gridCol w="936434">
                  <a:extLst>
                    <a:ext uri="{9D8B030D-6E8A-4147-A177-3AD203B41FA5}">
                      <a16:colId xmlns:a16="http://schemas.microsoft.com/office/drawing/2014/main" xmlns="" val="1239898608"/>
                    </a:ext>
                  </a:extLst>
                </a:gridCol>
                <a:gridCol w="751930">
                  <a:extLst>
                    <a:ext uri="{9D8B030D-6E8A-4147-A177-3AD203B41FA5}">
                      <a16:colId xmlns:a16="http://schemas.microsoft.com/office/drawing/2014/main" xmlns="" val="945131856"/>
                    </a:ext>
                  </a:extLst>
                </a:gridCol>
              </a:tblGrid>
              <a:tr h="55084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Национальный проект «Культура»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76956943"/>
                  </a:ext>
                </a:extLst>
              </a:tr>
              <a:tr h="4957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«Культурная среда»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37710869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36998"/>
              </p:ext>
            </p:extLst>
          </p:nvPr>
        </p:nvGraphicFramePr>
        <p:xfrm>
          <a:off x="176213" y="7337233"/>
          <a:ext cx="6543543" cy="20711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55112">
                  <a:extLst>
                    <a:ext uri="{9D8B030D-6E8A-4147-A177-3AD203B41FA5}">
                      <a16:colId xmlns:a16="http://schemas.microsoft.com/office/drawing/2014/main" xmlns="" val="3327281844"/>
                    </a:ext>
                  </a:extLst>
                </a:gridCol>
                <a:gridCol w="925417">
                  <a:extLst>
                    <a:ext uri="{9D8B030D-6E8A-4147-A177-3AD203B41FA5}">
                      <a16:colId xmlns:a16="http://schemas.microsoft.com/office/drawing/2014/main" xmlns="" val="2927621677"/>
                    </a:ext>
                  </a:extLst>
                </a:gridCol>
                <a:gridCol w="896214">
                  <a:extLst>
                    <a:ext uri="{9D8B030D-6E8A-4147-A177-3AD203B41FA5}">
                      <a16:colId xmlns:a16="http://schemas.microsoft.com/office/drawing/2014/main" xmlns="" val="3130098973"/>
                    </a:ext>
                  </a:extLst>
                </a:gridCol>
                <a:gridCol w="766800">
                  <a:extLst>
                    <a:ext uri="{9D8B030D-6E8A-4147-A177-3AD203B41FA5}">
                      <a16:colId xmlns:a16="http://schemas.microsoft.com/office/drawing/2014/main" xmlns="" val="177433885"/>
                    </a:ext>
                  </a:extLst>
                </a:gridCol>
              </a:tblGrid>
              <a:tr h="81216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Национальный проект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«Жилье и городская среда»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20079424"/>
                  </a:ext>
                </a:extLst>
              </a:tr>
              <a:tr h="5759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 "Формирование комфортной городской среды"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43,79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43,79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16808163"/>
                  </a:ext>
                </a:extLst>
              </a:tr>
              <a:tr h="6830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Century Gothic" panose="020B0502020202020204" pitchFamily="34" charset="0"/>
                        </a:rPr>
                        <a:t> "Обеспечение устойчивого сокращения непригодного для проживания жилищного фонда"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53,47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49,91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93,3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41518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3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6858000" cy="52264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5561"/>
            <a:ext cx="6858000" cy="700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296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85774" y="5130140"/>
            <a:ext cx="5950651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44C88"/>
                </a:solidFill>
                <a:latin typeface="Century Gothic" pitchFamily="34" charset="0"/>
              </a:rPr>
              <a:t>Финансовое управление </a:t>
            </a:r>
            <a:endParaRPr lang="ru-RU" sz="2000" b="1" dirty="0">
              <a:solidFill>
                <a:srgbClr val="044C88"/>
              </a:solidFill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044C88"/>
                </a:solidFill>
                <a:latin typeface="Century Gothic" pitchFamily="34" charset="0"/>
              </a:rPr>
              <a:t>администрации Арсеньевского городского округа</a:t>
            </a:r>
            <a:endParaRPr lang="ru-RU" sz="2000" b="1" dirty="0">
              <a:solidFill>
                <a:srgbClr val="044C88"/>
              </a:solidFill>
              <a:latin typeface="Century Gothic" pitchFamily="34" charset="0"/>
            </a:endParaRPr>
          </a:p>
          <a:p>
            <a:endParaRPr lang="ru-RU" dirty="0">
              <a:solidFill>
                <a:srgbClr val="044C88"/>
              </a:solidFill>
              <a:latin typeface="Century Gothic" pitchFamily="34" charset="0"/>
            </a:endParaRPr>
          </a:p>
          <a:p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Адрес: 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692330, </a:t>
            </a:r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г. 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Арсеньев, </a:t>
            </a:r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ул. 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Ленинская</a:t>
            </a:r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, д. 8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 </a:t>
            </a:r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  <a:p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  <a:p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  <a:p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Телефоны: </a:t>
            </a:r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(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42361) 4-23-00; 4-24-30; 4-09-03  </a:t>
            </a:r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  <a:p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Факс: (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42361) 4-24-30 </a:t>
            </a:r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  <a:p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e-</a:t>
            </a:r>
            <a:r>
              <a:rPr lang="ru-RU" sz="1400" dirty="0" err="1">
                <a:solidFill>
                  <a:srgbClr val="044C88"/>
                </a:solidFill>
                <a:latin typeface="Century Gothic" pitchFamily="34" charset="0"/>
              </a:rPr>
              <a:t>mail</a:t>
            </a:r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: </a:t>
            </a:r>
            <a:r>
              <a:rPr lang="en-US" sz="1400" dirty="0" smtClean="0">
                <a:solidFill>
                  <a:srgbClr val="044C88"/>
                </a:solidFill>
                <a:latin typeface="Century Gothic" pitchFamily="34" charset="0"/>
              </a:rPr>
              <a:t>fin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@</a:t>
            </a:r>
            <a:r>
              <a:rPr lang="en-US" sz="1400" dirty="0" err="1" smtClean="0">
                <a:solidFill>
                  <a:srgbClr val="044C88"/>
                </a:solidFill>
                <a:latin typeface="Century Gothic" pitchFamily="34" charset="0"/>
              </a:rPr>
              <a:t>ars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.</a:t>
            </a:r>
            <a:r>
              <a:rPr lang="en-US" sz="1400" dirty="0" smtClean="0">
                <a:solidFill>
                  <a:srgbClr val="044C88"/>
                </a:solidFill>
                <a:latin typeface="Century Gothic" pitchFamily="34" charset="0"/>
              </a:rPr>
              <a:t>town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 </a:t>
            </a:r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  <a:p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  <a:p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  <a:p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Сведения 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для граждан о </a:t>
            </a:r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бюджете 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Арсеньевского городского округа и его исполнении представлены </a:t>
            </a:r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на 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сайте администрации Арсеньевского городского округа: </a:t>
            </a:r>
            <a:r>
              <a:rPr lang="en-US" sz="1400" dirty="0">
                <a:solidFill>
                  <a:srgbClr val="044C88"/>
                </a:solidFill>
                <a:latin typeface="Century Gothic" pitchFamily="34" charset="0"/>
                <a:hlinkClick r:id="rId2"/>
              </a:rPr>
              <a:t>http://ars.town/otkrytyy-byudzhet-dlya-grazhdan</a:t>
            </a:r>
            <a:r>
              <a:rPr lang="en-US" sz="1400" dirty="0" smtClean="0">
                <a:solidFill>
                  <a:srgbClr val="044C88"/>
                </a:solidFill>
                <a:latin typeface="Century Gothic" pitchFamily="34" charset="0"/>
                <a:hlinkClick r:id="rId2"/>
              </a:rPr>
              <a:t>/</a:t>
            </a:r>
            <a:endParaRPr lang="ru-RU" sz="1400" dirty="0" smtClean="0">
              <a:solidFill>
                <a:srgbClr val="044C88"/>
              </a:solidFill>
              <a:latin typeface="Century Gothic" pitchFamily="34" charset="0"/>
            </a:endParaRPr>
          </a:p>
          <a:p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23578" y="6219412"/>
            <a:ext cx="328613" cy="425450"/>
            <a:chOff x="7478257" y="2193205"/>
            <a:chExt cx="452898" cy="700189"/>
          </a:xfrm>
        </p:grpSpPr>
        <p:sp>
          <p:nvSpPr>
            <p:cNvPr id="4" name="Oval 75">
              <a:extLst/>
            </p:cNvPr>
            <p:cNvSpPr/>
            <p:nvPr/>
          </p:nvSpPr>
          <p:spPr>
            <a:xfrm>
              <a:off x="7478257" y="2786276"/>
              <a:ext cx="452898" cy="107118"/>
            </a:xfrm>
            <a:prstGeom prst="ellipse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/>
            </a:p>
          </p:txBody>
        </p:sp>
        <p:sp>
          <p:nvSpPr>
            <p:cNvPr id="5" name="Freeform 17">
              <a:extLst/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8" cy="647936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rgbClr val="044C88"/>
            </a:solidFill>
            <a:ln>
              <a:noFill/>
            </a:ln>
          </p:spPr>
          <p:txBody>
            <a:bodyPr lIns="51435" tIns="25718" rIns="51435" bIns="2571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" name="Freeform 18"/>
          <p:cNvSpPr>
            <a:spLocks noEditPoints="1"/>
          </p:cNvSpPr>
          <p:nvPr/>
        </p:nvSpPr>
        <p:spPr bwMode="auto">
          <a:xfrm>
            <a:off x="113702" y="7220280"/>
            <a:ext cx="312738" cy="336550"/>
          </a:xfrm>
          <a:custGeom>
            <a:avLst/>
            <a:gdLst>
              <a:gd name="T0" fmla="*/ 776 w 2389"/>
              <a:gd name="T1" fmla="*/ 783 h 2390"/>
              <a:gd name="T2" fmla="*/ 235 w 2389"/>
              <a:gd name="T3" fmla="*/ 242 h 2390"/>
              <a:gd name="T4" fmla="*/ 445 w 2389"/>
              <a:gd name="T5" fmla="*/ 33 h 2390"/>
              <a:gd name="T6" fmla="*/ 562 w 2389"/>
              <a:gd name="T7" fmla="*/ 32 h 2390"/>
              <a:gd name="T8" fmla="*/ 983 w 2389"/>
              <a:gd name="T9" fmla="*/ 453 h 2390"/>
              <a:gd name="T10" fmla="*/ 982 w 2389"/>
              <a:gd name="T11" fmla="*/ 571 h 2390"/>
              <a:gd name="T12" fmla="*/ 890 w 2389"/>
              <a:gd name="T13" fmla="*/ 663 h 2390"/>
              <a:gd name="T14" fmla="*/ 804 w 2389"/>
              <a:gd name="T15" fmla="*/ 749 h 2390"/>
              <a:gd name="T16" fmla="*/ 776 w 2389"/>
              <a:gd name="T17" fmla="*/ 783 h 2390"/>
              <a:gd name="T18" fmla="*/ 1220 w 2389"/>
              <a:gd name="T19" fmla="*/ 1664 h 2390"/>
              <a:gd name="T20" fmla="*/ 965 w 2389"/>
              <a:gd name="T21" fmla="*/ 1425 h 2390"/>
              <a:gd name="T22" fmla="*/ 726 w 2389"/>
              <a:gd name="T23" fmla="*/ 1168 h 2390"/>
              <a:gd name="T24" fmla="*/ 684 w 2389"/>
              <a:gd name="T25" fmla="*/ 904 h 2390"/>
              <a:gd name="T26" fmla="*/ 129 w 2389"/>
              <a:gd name="T27" fmla="*/ 349 h 2390"/>
              <a:gd name="T28" fmla="*/ 158 w 2389"/>
              <a:gd name="T29" fmla="*/ 1100 h 2390"/>
              <a:gd name="T30" fmla="*/ 379 w 2389"/>
              <a:gd name="T31" fmla="*/ 1445 h 2390"/>
              <a:gd name="T32" fmla="*/ 643 w 2389"/>
              <a:gd name="T33" fmla="*/ 1747 h 2390"/>
              <a:gd name="T34" fmla="*/ 944 w 2389"/>
              <a:gd name="T35" fmla="*/ 2013 h 2390"/>
              <a:gd name="T36" fmla="*/ 1289 w 2389"/>
              <a:gd name="T37" fmla="*/ 2233 h 2390"/>
              <a:gd name="T38" fmla="*/ 2040 w 2389"/>
              <a:gd name="T39" fmla="*/ 2261 h 2390"/>
              <a:gd name="T40" fmla="*/ 1485 w 2389"/>
              <a:gd name="T41" fmla="*/ 1706 h 2390"/>
              <a:gd name="T42" fmla="*/ 1220 w 2389"/>
              <a:gd name="T43" fmla="*/ 1664 h 2390"/>
              <a:gd name="T44" fmla="*/ 2357 w 2389"/>
              <a:gd name="T45" fmla="*/ 1828 h 2390"/>
              <a:gd name="T46" fmla="*/ 1936 w 2389"/>
              <a:gd name="T47" fmla="*/ 1407 h 2390"/>
              <a:gd name="T48" fmla="*/ 1818 w 2389"/>
              <a:gd name="T49" fmla="*/ 1407 h 2390"/>
              <a:gd name="T50" fmla="*/ 1818 w 2389"/>
              <a:gd name="T51" fmla="*/ 1407 h 2390"/>
              <a:gd name="T52" fmla="*/ 1726 w 2389"/>
              <a:gd name="T53" fmla="*/ 1499 h 2390"/>
              <a:gd name="T54" fmla="*/ 1640 w 2389"/>
              <a:gd name="T55" fmla="*/ 1585 h 2390"/>
              <a:gd name="T56" fmla="*/ 1606 w 2389"/>
              <a:gd name="T57" fmla="*/ 1614 h 2390"/>
              <a:gd name="T58" fmla="*/ 2146 w 2389"/>
              <a:gd name="T59" fmla="*/ 2154 h 2390"/>
              <a:gd name="T60" fmla="*/ 2356 w 2389"/>
              <a:gd name="T61" fmla="*/ 1945 h 2390"/>
              <a:gd name="T62" fmla="*/ 2357 w 2389"/>
              <a:gd name="T63" fmla="*/ 1828 h 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89" h="2390">
                <a:moveTo>
                  <a:pt x="776" y="783"/>
                </a:moveTo>
                <a:cubicBezTo>
                  <a:pt x="235" y="242"/>
                  <a:pt x="235" y="242"/>
                  <a:pt x="235" y="242"/>
                </a:cubicBezTo>
                <a:cubicBezTo>
                  <a:pt x="305" y="173"/>
                  <a:pt x="375" y="103"/>
                  <a:pt x="445" y="33"/>
                </a:cubicBezTo>
                <a:cubicBezTo>
                  <a:pt x="477" y="0"/>
                  <a:pt x="529" y="0"/>
                  <a:pt x="562" y="32"/>
                </a:cubicBezTo>
                <a:cubicBezTo>
                  <a:pt x="983" y="453"/>
                  <a:pt x="983" y="453"/>
                  <a:pt x="983" y="453"/>
                </a:cubicBezTo>
                <a:cubicBezTo>
                  <a:pt x="1015" y="485"/>
                  <a:pt x="1015" y="538"/>
                  <a:pt x="982" y="571"/>
                </a:cubicBezTo>
                <a:cubicBezTo>
                  <a:pt x="890" y="663"/>
                  <a:pt x="890" y="663"/>
                  <a:pt x="890" y="663"/>
                </a:cubicBezTo>
                <a:cubicBezTo>
                  <a:pt x="804" y="749"/>
                  <a:pt x="804" y="749"/>
                  <a:pt x="804" y="749"/>
                </a:cubicBezTo>
                <a:cubicBezTo>
                  <a:pt x="794" y="760"/>
                  <a:pt x="784" y="771"/>
                  <a:pt x="776" y="783"/>
                </a:cubicBezTo>
                <a:close/>
                <a:moveTo>
                  <a:pt x="1220" y="1664"/>
                </a:moveTo>
                <a:cubicBezTo>
                  <a:pt x="1132" y="1588"/>
                  <a:pt x="1047" y="1507"/>
                  <a:pt x="965" y="1425"/>
                </a:cubicBezTo>
                <a:cubicBezTo>
                  <a:pt x="882" y="1342"/>
                  <a:pt x="802" y="1257"/>
                  <a:pt x="726" y="1168"/>
                </a:cubicBezTo>
                <a:cubicBezTo>
                  <a:pt x="663" y="1096"/>
                  <a:pt x="651" y="992"/>
                  <a:pt x="684" y="904"/>
                </a:cubicBezTo>
                <a:cubicBezTo>
                  <a:pt x="129" y="349"/>
                  <a:pt x="129" y="349"/>
                  <a:pt x="129" y="349"/>
                </a:cubicBezTo>
                <a:cubicBezTo>
                  <a:pt x="0" y="482"/>
                  <a:pt x="16" y="811"/>
                  <a:pt x="158" y="1100"/>
                </a:cubicBezTo>
                <a:cubicBezTo>
                  <a:pt x="218" y="1225"/>
                  <a:pt x="297" y="1338"/>
                  <a:pt x="379" y="1445"/>
                </a:cubicBezTo>
                <a:cubicBezTo>
                  <a:pt x="460" y="1552"/>
                  <a:pt x="549" y="1653"/>
                  <a:pt x="643" y="1747"/>
                </a:cubicBezTo>
                <a:cubicBezTo>
                  <a:pt x="737" y="1842"/>
                  <a:pt x="837" y="1931"/>
                  <a:pt x="944" y="2013"/>
                </a:cubicBezTo>
                <a:cubicBezTo>
                  <a:pt x="1051" y="2094"/>
                  <a:pt x="1165" y="2172"/>
                  <a:pt x="1289" y="2233"/>
                </a:cubicBezTo>
                <a:cubicBezTo>
                  <a:pt x="1578" y="2374"/>
                  <a:pt x="1908" y="2390"/>
                  <a:pt x="2040" y="2261"/>
                </a:cubicBezTo>
                <a:cubicBezTo>
                  <a:pt x="1485" y="1706"/>
                  <a:pt x="1485" y="1706"/>
                  <a:pt x="1485" y="1706"/>
                </a:cubicBezTo>
                <a:cubicBezTo>
                  <a:pt x="1397" y="1738"/>
                  <a:pt x="1293" y="1726"/>
                  <a:pt x="1220" y="1664"/>
                </a:cubicBezTo>
                <a:close/>
                <a:moveTo>
                  <a:pt x="2357" y="1828"/>
                </a:moveTo>
                <a:cubicBezTo>
                  <a:pt x="1936" y="1407"/>
                  <a:pt x="1936" y="1407"/>
                  <a:pt x="1936" y="1407"/>
                </a:cubicBezTo>
                <a:cubicBezTo>
                  <a:pt x="1904" y="1375"/>
                  <a:pt x="1851" y="1375"/>
                  <a:pt x="1818" y="1407"/>
                </a:cubicBezTo>
                <a:cubicBezTo>
                  <a:pt x="1818" y="1407"/>
                  <a:pt x="1818" y="1407"/>
                  <a:pt x="1818" y="1407"/>
                </a:cubicBezTo>
                <a:cubicBezTo>
                  <a:pt x="1726" y="1499"/>
                  <a:pt x="1726" y="1499"/>
                  <a:pt x="1726" y="1499"/>
                </a:cubicBezTo>
                <a:cubicBezTo>
                  <a:pt x="1640" y="1585"/>
                  <a:pt x="1640" y="1585"/>
                  <a:pt x="1640" y="1585"/>
                </a:cubicBezTo>
                <a:cubicBezTo>
                  <a:pt x="1630" y="1596"/>
                  <a:pt x="1618" y="1605"/>
                  <a:pt x="1606" y="1614"/>
                </a:cubicBezTo>
                <a:cubicBezTo>
                  <a:pt x="2146" y="2154"/>
                  <a:pt x="2146" y="2154"/>
                  <a:pt x="2146" y="2154"/>
                </a:cubicBezTo>
                <a:cubicBezTo>
                  <a:pt x="2216" y="2084"/>
                  <a:pt x="2286" y="2015"/>
                  <a:pt x="2356" y="1945"/>
                </a:cubicBezTo>
                <a:cubicBezTo>
                  <a:pt x="2389" y="1912"/>
                  <a:pt x="2389" y="1860"/>
                  <a:pt x="2357" y="1828"/>
                </a:cubicBezTo>
                <a:close/>
              </a:path>
            </a:pathLst>
          </a:custGeom>
          <a:solidFill>
            <a:srgbClr val="044C88"/>
          </a:solidFill>
          <a:ln>
            <a:noFill/>
          </a:ln>
        </p:spPr>
        <p:txBody>
          <a:bodyPr lIns="51435" tIns="25718" rIns="51435" bIns="2571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128805" y="8245764"/>
            <a:ext cx="330200" cy="336550"/>
          </a:xfrm>
          <a:custGeom>
            <a:avLst/>
            <a:gdLst>
              <a:gd name="T0" fmla="*/ 407 w 763"/>
              <a:gd name="T1" fmla="*/ 1 h 763"/>
              <a:gd name="T2" fmla="*/ 356 w 763"/>
              <a:gd name="T3" fmla="*/ 1 h 763"/>
              <a:gd name="T4" fmla="*/ 0 w 763"/>
              <a:gd name="T5" fmla="*/ 382 h 763"/>
              <a:gd name="T6" fmla="*/ 356 w 763"/>
              <a:gd name="T7" fmla="*/ 762 h 763"/>
              <a:gd name="T8" fmla="*/ 407 w 763"/>
              <a:gd name="T9" fmla="*/ 762 h 763"/>
              <a:gd name="T10" fmla="*/ 763 w 763"/>
              <a:gd name="T11" fmla="*/ 382 h 763"/>
              <a:gd name="T12" fmla="*/ 240 w 763"/>
              <a:gd name="T13" fmla="*/ 86 h 763"/>
              <a:gd name="T14" fmla="*/ 105 w 763"/>
              <a:gd name="T15" fmla="*/ 205 h 763"/>
              <a:gd name="T16" fmla="*/ 79 w 763"/>
              <a:gd name="T17" fmla="*/ 255 h 763"/>
              <a:gd name="T18" fmla="*/ 155 w 763"/>
              <a:gd name="T19" fmla="*/ 356 h 763"/>
              <a:gd name="T20" fmla="*/ 79 w 763"/>
              <a:gd name="T21" fmla="*/ 255 h 763"/>
              <a:gd name="T22" fmla="*/ 155 w 763"/>
              <a:gd name="T23" fmla="*/ 406 h 763"/>
              <a:gd name="T24" fmla="*/ 79 w 763"/>
              <a:gd name="T25" fmla="*/ 507 h 763"/>
              <a:gd name="T26" fmla="*/ 105 w 763"/>
              <a:gd name="T27" fmla="*/ 557 h 763"/>
              <a:gd name="T28" fmla="*/ 240 w 763"/>
              <a:gd name="T29" fmla="*/ 676 h 763"/>
              <a:gd name="T30" fmla="*/ 356 w 763"/>
              <a:gd name="T31" fmla="*/ 705 h 763"/>
              <a:gd name="T32" fmla="*/ 356 w 763"/>
              <a:gd name="T33" fmla="*/ 557 h 763"/>
              <a:gd name="T34" fmla="*/ 356 w 763"/>
              <a:gd name="T35" fmla="*/ 507 h 763"/>
              <a:gd name="T36" fmla="*/ 205 w 763"/>
              <a:gd name="T37" fmla="*/ 406 h 763"/>
              <a:gd name="T38" fmla="*/ 356 w 763"/>
              <a:gd name="T39" fmla="*/ 507 h 763"/>
              <a:gd name="T40" fmla="*/ 205 w 763"/>
              <a:gd name="T41" fmla="*/ 356 h 763"/>
              <a:gd name="T42" fmla="*/ 356 w 763"/>
              <a:gd name="T43" fmla="*/ 255 h 763"/>
              <a:gd name="T44" fmla="*/ 356 w 763"/>
              <a:gd name="T45" fmla="*/ 205 h 763"/>
              <a:gd name="T46" fmla="*/ 356 w 763"/>
              <a:gd name="T47" fmla="*/ 57 h 763"/>
              <a:gd name="T48" fmla="*/ 657 w 763"/>
              <a:gd name="T49" fmla="*/ 205 h 763"/>
              <a:gd name="T50" fmla="*/ 522 w 763"/>
              <a:gd name="T51" fmla="*/ 86 h 763"/>
              <a:gd name="T52" fmla="*/ 406 w 763"/>
              <a:gd name="T53" fmla="*/ 57 h 763"/>
              <a:gd name="T54" fmla="*/ 406 w 763"/>
              <a:gd name="T55" fmla="*/ 205 h 763"/>
              <a:gd name="T56" fmla="*/ 406 w 763"/>
              <a:gd name="T57" fmla="*/ 255 h 763"/>
              <a:gd name="T58" fmla="*/ 557 w 763"/>
              <a:gd name="T59" fmla="*/ 356 h 763"/>
              <a:gd name="T60" fmla="*/ 406 w 763"/>
              <a:gd name="T61" fmla="*/ 255 h 763"/>
              <a:gd name="T62" fmla="*/ 557 w 763"/>
              <a:gd name="T63" fmla="*/ 406 h 763"/>
              <a:gd name="T64" fmla="*/ 406 w 763"/>
              <a:gd name="T65" fmla="*/ 507 h 763"/>
              <a:gd name="T66" fmla="*/ 406 w 763"/>
              <a:gd name="T67" fmla="*/ 705 h 763"/>
              <a:gd name="T68" fmla="*/ 530 w 763"/>
              <a:gd name="T69" fmla="*/ 557 h 763"/>
              <a:gd name="T70" fmla="*/ 522 w 763"/>
              <a:gd name="T71" fmla="*/ 676 h 763"/>
              <a:gd name="T72" fmla="*/ 657 w 763"/>
              <a:gd name="T73" fmla="*/ 557 h 763"/>
              <a:gd name="T74" fmla="*/ 683 w 763"/>
              <a:gd name="T75" fmla="*/ 507 h 763"/>
              <a:gd name="T76" fmla="*/ 607 w 763"/>
              <a:gd name="T77" fmla="*/ 406 h 763"/>
              <a:gd name="T78" fmla="*/ 683 w 763"/>
              <a:gd name="T79" fmla="*/ 507 h 763"/>
              <a:gd name="T80" fmla="*/ 595 w 763"/>
              <a:gd name="T81" fmla="*/ 255 h 763"/>
              <a:gd name="T82" fmla="*/ 707 w 763"/>
              <a:gd name="T83" fmla="*/ 356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3" h="763">
                <a:moveTo>
                  <a:pt x="762" y="356"/>
                </a:moveTo>
                <a:cubicBezTo>
                  <a:pt x="750" y="166"/>
                  <a:pt x="598" y="13"/>
                  <a:pt x="407" y="1"/>
                </a:cubicBezTo>
                <a:cubicBezTo>
                  <a:pt x="382" y="0"/>
                  <a:pt x="382" y="0"/>
                  <a:pt x="382" y="0"/>
                </a:cubicBezTo>
                <a:cubicBezTo>
                  <a:pt x="356" y="1"/>
                  <a:pt x="356" y="1"/>
                  <a:pt x="356" y="1"/>
                </a:cubicBezTo>
                <a:cubicBezTo>
                  <a:pt x="166" y="13"/>
                  <a:pt x="13" y="166"/>
                  <a:pt x="1" y="356"/>
                </a:cubicBezTo>
                <a:cubicBezTo>
                  <a:pt x="0" y="382"/>
                  <a:pt x="0" y="382"/>
                  <a:pt x="0" y="382"/>
                </a:cubicBezTo>
                <a:cubicBezTo>
                  <a:pt x="1" y="407"/>
                  <a:pt x="1" y="407"/>
                  <a:pt x="1" y="407"/>
                </a:cubicBezTo>
                <a:cubicBezTo>
                  <a:pt x="13" y="598"/>
                  <a:pt x="166" y="750"/>
                  <a:pt x="356" y="762"/>
                </a:cubicBezTo>
                <a:cubicBezTo>
                  <a:pt x="382" y="763"/>
                  <a:pt x="382" y="763"/>
                  <a:pt x="382" y="763"/>
                </a:cubicBezTo>
                <a:cubicBezTo>
                  <a:pt x="407" y="762"/>
                  <a:pt x="407" y="762"/>
                  <a:pt x="407" y="762"/>
                </a:cubicBezTo>
                <a:cubicBezTo>
                  <a:pt x="598" y="750"/>
                  <a:pt x="750" y="598"/>
                  <a:pt x="762" y="407"/>
                </a:cubicBezTo>
                <a:cubicBezTo>
                  <a:pt x="763" y="382"/>
                  <a:pt x="763" y="382"/>
                  <a:pt x="763" y="382"/>
                </a:cubicBezTo>
                <a:lnTo>
                  <a:pt x="762" y="356"/>
                </a:lnTo>
                <a:close/>
                <a:moveTo>
                  <a:pt x="240" y="86"/>
                </a:moveTo>
                <a:cubicBezTo>
                  <a:pt x="215" y="118"/>
                  <a:pt x="195" y="158"/>
                  <a:pt x="180" y="205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38" y="153"/>
                  <a:pt x="184" y="112"/>
                  <a:pt x="240" y="86"/>
                </a:cubicBezTo>
                <a:close/>
                <a:moveTo>
                  <a:pt x="79" y="255"/>
                </a:moveTo>
                <a:cubicBezTo>
                  <a:pt x="167" y="255"/>
                  <a:pt x="167" y="255"/>
                  <a:pt x="167" y="255"/>
                </a:cubicBezTo>
                <a:cubicBezTo>
                  <a:pt x="160" y="287"/>
                  <a:pt x="156" y="321"/>
                  <a:pt x="155" y="356"/>
                </a:cubicBezTo>
                <a:cubicBezTo>
                  <a:pt x="55" y="356"/>
                  <a:pt x="55" y="356"/>
                  <a:pt x="55" y="356"/>
                </a:cubicBezTo>
                <a:cubicBezTo>
                  <a:pt x="57" y="320"/>
                  <a:pt x="66" y="286"/>
                  <a:pt x="79" y="255"/>
                </a:cubicBezTo>
                <a:close/>
                <a:moveTo>
                  <a:pt x="55" y="406"/>
                </a:moveTo>
                <a:cubicBezTo>
                  <a:pt x="155" y="406"/>
                  <a:pt x="155" y="406"/>
                  <a:pt x="155" y="406"/>
                </a:cubicBezTo>
                <a:cubicBezTo>
                  <a:pt x="156" y="441"/>
                  <a:pt x="160" y="475"/>
                  <a:pt x="167" y="507"/>
                </a:cubicBezTo>
                <a:cubicBezTo>
                  <a:pt x="79" y="507"/>
                  <a:pt x="79" y="507"/>
                  <a:pt x="79" y="507"/>
                </a:cubicBezTo>
                <a:cubicBezTo>
                  <a:pt x="66" y="476"/>
                  <a:pt x="57" y="442"/>
                  <a:pt x="55" y="406"/>
                </a:cubicBezTo>
                <a:close/>
                <a:moveTo>
                  <a:pt x="105" y="557"/>
                </a:moveTo>
                <a:cubicBezTo>
                  <a:pt x="180" y="557"/>
                  <a:pt x="180" y="557"/>
                  <a:pt x="180" y="557"/>
                </a:cubicBezTo>
                <a:cubicBezTo>
                  <a:pt x="195" y="604"/>
                  <a:pt x="215" y="644"/>
                  <a:pt x="240" y="676"/>
                </a:cubicBezTo>
                <a:cubicBezTo>
                  <a:pt x="184" y="650"/>
                  <a:pt x="138" y="609"/>
                  <a:pt x="105" y="557"/>
                </a:cubicBezTo>
                <a:close/>
                <a:moveTo>
                  <a:pt x="356" y="705"/>
                </a:moveTo>
                <a:cubicBezTo>
                  <a:pt x="304" y="691"/>
                  <a:pt x="259" y="636"/>
                  <a:pt x="232" y="557"/>
                </a:cubicBezTo>
                <a:cubicBezTo>
                  <a:pt x="356" y="557"/>
                  <a:pt x="356" y="557"/>
                  <a:pt x="356" y="557"/>
                </a:cubicBezTo>
                <a:lnTo>
                  <a:pt x="356" y="705"/>
                </a:lnTo>
                <a:close/>
                <a:moveTo>
                  <a:pt x="356" y="507"/>
                </a:moveTo>
                <a:cubicBezTo>
                  <a:pt x="218" y="507"/>
                  <a:pt x="218" y="507"/>
                  <a:pt x="218" y="507"/>
                </a:cubicBezTo>
                <a:cubicBezTo>
                  <a:pt x="211" y="476"/>
                  <a:pt x="207" y="442"/>
                  <a:pt x="205" y="406"/>
                </a:cubicBezTo>
                <a:cubicBezTo>
                  <a:pt x="356" y="406"/>
                  <a:pt x="356" y="406"/>
                  <a:pt x="356" y="406"/>
                </a:cubicBezTo>
                <a:lnTo>
                  <a:pt x="356" y="507"/>
                </a:lnTo>
                <a:close/>
                <a:moveTo>
                  <a:pt x="356" y="356"/>
                </a:moveTo>
                <a:cubicBezTo>
                  <a:pt x="205" y="356"/>
                  <a:pt x="205" y="356"/>
                  <a:pt x="205" y="356"/>
                </a:cubicBezTo>
                <a:cubicBezTo>
                  <a:pt x="207" y="320"/>
                  <a:pt x="211" y="286"/>
                  <a:pt x="218" y="255"/>
                </a:cubicBezTo>
                <a:cubicBezTo>
                  <a:pt x="356" y="255"/>
                  <a:pt x="356" y="255"/>
                  <a:pt x="356" y="255"/>
                </a:cubicBezTo>
                <a:lnTo>
                  <a:pt x="356" y="356"/>
                </a:lnTo>
                <a:close/>
                <a:moveTo>
                  <a:pt x="356" y="205"/>
                </a:moveTo>
                <a:cubicBezTo>
                  <a:pt x="232" y="205"/>
                  <a:pt x="232" y="205"/>
                  <a:pt x="232" y="205"/>
                </a:cubicBezTo>
                <a:cubicBezTo>
                  <a:pt x="259" y="126"/>
                  <a:pt x="304" y="71"/>
                  <a:pt x="356" y="57"/>
                </a:cubicBezTo>
                <a:lnTo>
                  <a:pt x="356" y="205"/>
                </a:lnTo>
                <a:close/>
                <a:moveTo>
                  <a:pt x="657" y="205"/>
                </a:moveTo>
                <a:cubicBezTo>
                  <a:pt x="582" y="205"/>
                  <a:pt x="582" y="205"/>
                  <a:pt x="582" y="205"/>
                </a:cubicBezTo>
                <a:cubicBezTo>
                  <a:pt x="567" y="158"/>
                  <a:pt x="547" y="118"/>
                  <a:pt x="522" y="86"/>
                </a:cubicBezTo>
                <a:cubicBezTo>
                  <a:pt x="577" y="112"/>
                  <a:pt x="624" y="153"/>
                  <a:pt x="657" y="205"/>
                </a:cubicBezTo>
                <a:close/>
                <a:moveTo>
                  <a:pt x="406" y="57"/>
                </a:moveTo>
                <a:cubicBezTo>
                  <a:pt x="458" y="71"/>
                  <a:pt x="503" y="126"/>
                  <a:pt x="530" y="205"/>
                </a:cubicBezTo>
                <a:cubicBezTo>
                  <a:pt x="406" y="205"/>
                  <a:pt x="406" y="205"/>
                  <a:pt x="406" y="205"/>
                </a:cubicBezTo>
                <a:lnTo>
                  <a:pt x="406" y="57"/>
                </a:lnTo>
                <a:close/>
                <a:moveTo>
                  <a:pt x="406" y="255"/>
                </a:moveTo>
                <a:cubicBezTo>
                  <a:pt x="544" y="255"/>
                  <a:pt x="544" y="255"/>
                  <a:pt x="544" y="255"/>
                </a:cubicBezTo>
                <a:cubicBezTo>
                  <a:pt x="551" y="286"/>
                  <a:pt x="555" y="320"/>
                  <a:pt x="557" y="356"/>
                </a:cubicBezTo>
                <a:cubicBezTo>
                  <a:pt x="406" y="356"/>
                  <a:pt x="406" y="356"/>
                  <a:pt x="406" y="356"/>
                </a:cubicBezTo>
                <a:lnTo>
                  <a:pt x="406" y="255"/>
                </a:lnTo>
                <a:close/>
                <a:moveTo>
                  <a:pt x="406" y="406"/>
                </a:moveTo>
                <a:cubicBezTo>
                  <a:pt x="557" y="406"/>
                  <a:pt x="557" y="406"/>
                  <a:pt x="557" y="406"/>
                </a:cubicBezTo>
                <a:cubicBezTo>
                  <a:pt x="555" y="442"/>
                  <a:pt x="551" y="476"/>
                  <a:pt x="544" y="507"/>
                </a:cubicBezTo>
                <a:cubicBezTo>
                  <a:pt x="406" y="507"/>
                  <a:pt x="406" y="507"/>
                  <a:pt x="406" y="507"/>
                </a:cubicBezTo>
                <a:lnTo>
                  <a:pt x="406" y="406"/>
                </a:lnTo>
                <a:close/>
                <a:moveTo>
                  <a:pt x="406" y="705"/>
                </a:moveTo>
                <a:cubicBezTo>
                  <a:pt x="406" y="557"/>
                  <a:pt x="406" y="557"/>
                  <a:pt x="406" y="557"/>
                </a:cubicBezTo>
                <a:cubicBezTo>
                  <a:pt x="530" y="557"/>
                  <a:pt x="530" y="557"/>
                  <a:pt x="530" y="557"/>
                </a:cubicBezTo>
                <a:cubicBezTo>
                  <a:pt x="503" y="636"/>
                  <a:pt x="458" y="691"/>
                  <a:pt x="406" y="705"/>
                </a:cubicBezTo>
                <a:close/>
                <a:moveTo>
                  <a:pt x="522" y="676"/>
                </a:moveTo>
                <a:cubicBezTo>
                  <a:pt x="547" y="644"/>
                  <a:pt x="567" y="604"/>
                  <a:pt x="582" y="557"/>
                </a:cubicBezTo>
                <a:cubicBezTo>
                  <a:pt x="657" y="557"/>
                  <a:pt x="657" y="557"/>
                  <a:pt x="657" y="557"/>
                </a:cubicBezTo>
                <a:cubicBezTo>
                  <a:pt x="624" y="609"/>
                  <a:pt x="577" y="650"/>
                  <a:pt x="522" y="676"/>
                </a:cubicBezTo>
                <a:close/>
                <a:moveTo>
                  <a:pt x="683" y="507"/>
                </a:moveTo>
                <a:cubicBezTo>
                  <a:pt x="595" y="507"/>
                  <a:pt x="595" y="507"/>
                  <a:pt x="595" y="507"/>
                </a:cubicBezTo>
                <a:cubicBezTo>
                  <a:pt x="602" y="475"/>
                  <a:pt x="606" y="441"/>
                  <a:pt x="607" y="406"/>
                </a:cubicBezTo>
                <a:cubicBezTo>
                  <a:pt x="707" y="406"/>
                  <a:pt x="707" y="406"/>
                  <a:pt x="707" y="406"/>
                </a:cubicBezTo>
                <a:cubicBezTo>
                  <a:pt x="705" y="442"/>
                  <a:pt x="696" y="476"/>
                  <a:pt x="683" y="507"/>
                </a:cubicBezTo>
                <a:close/>
                <a:moveTo>
                  <a:pt x="607" y="356"/>
                </a:moveTo>
                <a:cubicBezTo>
                  <a:pt x="606" y="321"/>
                  <a:pt x="602" y="287"/>
                  <a:pt x="595" y="255"/>
                </a:cubicBezTo>
                <a:cubicBezTo>
                  <a:pt x="683" y="255"/>
                  <a:pt x="683" y="255"/>
                  <a:pt x="683" y="255"/>
                </a:cubicBezTo>
                <a:cubicBezTo>
                  <a:pt x="696" y="286"/>
                  <a:pt x="705" y="320"/>
                  <a:pt x="707" y="356"/>
                </a:cubicBezTo>
                <a:lnTo>
                  <a:pt x="607" y="356"/>
                </a:lnTo>
                <a:close/>
              </a:path>
            </a:pathLst>
          </a:custGeom>
          <a:solidFill>
            <a:srgbClr val="044C88"/>
          </a:solidFill>
          <a:ln>
            <a:noFill/>
          </a:ln>
        </p:spPr>
        <p:txBody>
          <a:bodyPr lIns="51435" tIns="25718" rIns="51435" bIns="2571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4" y="1009403"/>
            <a:ext cx="595065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Информация для граждан, участников публичных слушаний по проекту утверждения годового отчета за 2020 год находится на сайте администрации Арсеньевского городского округа по адресу:</a:t>
            </a:r>
          </a:p>
          <a:p>
            <a:endParaRPr lang="ru-RU" sz="2000" dirty="0" smtClean="0"/>
          </a:p>
          <a:p>
            <a:r>
              <a:rPr lang="en-US" dirty="0">
                <a:solidFill>
                  <a:srgbClr val="7030A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7030A0"/>
                </a:solidFill>
                <a:hlinkClick r:id="rId3"/>
              </a:rPr>
              <a:t>ars.town/otkrytyy-byudzhet-dlya-grazhdan/ispolnenie-byudzheta/2020/proekt-mpa-ob-ispolnenii-byudzheta2020.php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6858000" cy="52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6858000" cy="5226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426"/>
            <a:ext cx="6858000" cy="731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22002"/>
            <a:ext cx="6858000" cy="206210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0">
                <a:srgbClr val="7D8496"/>
              </a:gs>
              <a:gs pos="3000">
                <a:srgbClr val="E6E6E6"/>
              </a:gs>
              <a:gs pos="100000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Основные параметры бюджета Арсеньевского городского округа за 2020 год</a:t>
            </a:r>
          </a:p>
          <a:p>
            <a:pPr lvl="0" algn="ctr"/>
            <a:endParaRPr lang="ru-RU" sz="32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61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6858000" cy="52264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77" y="522002"/>
            <a:ext cx="5766246" cy="492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6" y="5604453"/>
            <a:ext cx="5308270" cy="40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2398" y="694108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/млн.руб./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70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-375734" y="507764"/>
            <a:ext cx="4166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ДОХОДЫ </a:t>
            </a:r>
          </a:p>
          <a:p>
            <a:pPr algn="ctr"/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 БЮДЖЕТА АРСЕНЬЕВСКОГО ГОРОДСКОГО ОКРУГА</a:t>
            </a:r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997928" y="2162930"/>
            <a:ext cx="486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Основные виды доходов за 2020 год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57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332499" y="791445"/>
            <a:ext cx="32861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8" name="Прямоугольник 157"/>
          <p:cNvSpPr/>
          <p:nvPr/>
        </p:nvSpPr>
        <p:spPr>
          <a:xfrm>
            <a:off x="3416269" y="851268"/>
            <a:ext cx="890031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1975,9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5334955" y="1249399"/>
            <a:ext cx="135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99,6</a:t>
            </a:r>
            <a:r>
              <a:rPr lang="en-US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%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4186434" y="865521"/>
            <a:ext cx="168395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ФАКТ 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1967,3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 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4123304" y="1346588"/>
            <a:ext cx="16839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ИСПОЛНЕНИЕ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54" y="2694875"/>
            <a:ext cx="32861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54" y="3837875"/>
            <a:ext cx="32861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54" y="4999925"/>
            <a:ext cx="32861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273" y="6168829"/>
            <a:ext cx="32861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8255" y="8113926"/>
            <a:ext cx="32861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46229" y="2695878"/>
            <a:ext cx="32861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46229" y="3819828"/>
            <a:ext cx="32861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10314" y="4984175"/>
            <a:ext cx="32861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TextBox 73"/>
          <p:cNvSpPr txBox="1"/>
          <p:nvPr/>
        </p:nvSpPr>
        <p:spPr>
          <a:xfrm>
            <a:off x="340726" y="3234325"/>
            <a:ext cx="1925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b="1" dirty="0" smtClean="0">
                <a:latin typeface="Century Gothic" panose="020B0502020202020204" pitchFamily="34" charset="0"/>
              </a:rPr>
              <a:t>Доходы от использования </a:t>
            </a:r>
          </a:p>
          <a:p>
            <a:pPr algn="r"/>
            <a:r>
              <a:rPr lang="ru-RU" sz="1000" b="1" dirty="0" smtClean="0">
                <a:latin typeface="Century Gothic" panose="020B0502020202020204" pitchFamily="34" charset="0"/>
              </a:rPr>
              <a:t>имущества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601176" y="3251232"/>
            <a:ext cx="570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Century Gothic" panose="020B0502020202020204" pitchFamily="34" charset="0"/>
              </a:rPr>
              <a:t>НДФЛ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24862" y="4362134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Century Gothic" panose="020B0502020202020204" pitchFamily="34" charset="0"/>
              </a:rPr>
              <a:t>Акцизы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83653" y="4357640"/>
            <a:ext cx="2092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Century Gothic" panose="020B0502020202020204" pitchFamily="34" charset="0"/>
              </a:rPr>
              <a:t>Налоги на совокупный доход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84465" y="5540322"/>
            <a:ext cx="16289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b="1" dirty="0" smtClean="0">
                <a:latin typeface="Century Gothic" panose="020B0502020202020204" pitchFamily="34" charset="0"/>
              </a:rPr>
              <a:t>Налоги на имущество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487723" y="5370634"/>
            <a:ext cx="2106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Налоги, сборы и регулярные платежи за пользование природными ресурсами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87408" y="6729233"/>
            <a:ext cx="1960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Государственная пошлина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61643" y="8623920"/>
            <a:ext cx="2055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Безвозмездные поступления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641652" y="2689649"/>
            <a:ext cx="119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100,3%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495587" y="2773602"/>
            <a:ext cx="763339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28,0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-69275" y="2634456"/>
            <a:ext cx="1502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104,8%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601523" y="2746981"/>
            <a:ext cx="763339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479,2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080964" y="2786039"/>
            <a:ext cx="168395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ФАКТ 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480,5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 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489491" y="3901615"/>
            <a:ext cx="763339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13,0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953038" y="3913699"/>
            <a:ext cx="168395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ФАКТ 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13,0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-173796" y="3832972"/>
            <a:ext cx="1502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100,0%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683684" y="3818054"/>
            <a:ext cx="119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102,7%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583395" y="3875386"/>
            <a:ext cx="763339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42,4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135024" y="3902412"/>
            <a:ext cx="168395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ФАКТ 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43,6 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 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471843" y="5066112"/>
            <a:ext cx="763339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48,5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031640" y="5090228"/>
            <a:ext cx="168395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ФАКТ 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51,7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 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-168796" y="4985721"/>
            <a:ext cx="1502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106,5%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698344" y="4991401"/>
            <a:ext cx="119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100,0%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512871" y="5048733"/>
            <a:ext cx="975071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0,7</a:t>
            </a:r>
          </a:p>
          <a:p>
            <a:pPr algn="ctr">
              <a:lnSpc>
                <a:spcPts val="1000"/>
              </a:lnSpc>
            </a:pPr>
            <a:r>
              <a:rPr lang="ru-RU" sz="1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м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лн 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077492" y="5058519"/>
            <a:ext cx="168395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ФАКТ  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0,7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 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454120" y="6233346"/>
            <a:ext cx="910825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6,1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086115" y="6257462"/>
            <a:ext cx="168395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ФАКТ 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6,4</a:t>
            </a:r>
          </a:p>
          <a:p>
            <a:pPr algn="ctr">
              <a:lnSpc>
                <a:spcPts val="1000"/>
              </a:lnSpc>
            </a:pPr>
            <a:r>
              <a:rPr lang="ru-RU" sz="1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м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лн 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-126359" y="6164989"/>
            <a:ext cx="1502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105,4%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71098" y="8113926"/>
            <a:ext cx="763339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1336,7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695698" y="8150074"/>
            <a:ext cx="168395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ФАКТ 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1317,5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 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275673" y="8057593"/>
            <a:ext cx="1089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98,6%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9887" y="6022959"/>
            <a:ext cx="3286125" cy="134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4088720" y="6565099"/>
            <a:ext cx="1781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latin typeface="Century Gothic" panose="020B0502020202020204" pitchFamily="34" charset="0"/>
              </a:rPr>
              <a:t>Доходы от продажи</a:t>
            </a:r>
          </a:p>
          <a:p>
            <a:pPr algn="r"/>
            <a:r>
              <a:rPr lang="ru-RU" sz="1000" b="1" dirty="0" smtClean="0">
                <a:latin typeface="Century Gothic" panose="020B0502020202020204" pitchFamily="34" charset="0"/>
              </a:rPr>
              <a:t> материальных и </a:t>
            </a:r>
          </a:p>
          <a:p>
            <a:pPr algn="r"/>
            <a:r>
              <a:rPr lang="ru-RU" sz="1000" b="1" dirty="0" smtClean="0">
                <a:latin typeface="Century Gothic" panose="020B0502020202020204" pitchFamily="34" charset="0"/>
              </a:rPr>
              <a:t>нематериальных активов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135598" y="2938086"/>
            <a:ext cx="168395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ФАКТ 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29,3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 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928424" y="6382984"/>
            <a:ext cx="763339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9,5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10315" y="6014337"/>
            <a:ext cx="1518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125,6%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487723" y="6190637"/>
            <a:ext cx="168395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ФАКТ 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11,9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 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6858000" cy="52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510" y="990982"/>
            <a:ext cx="32861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6858000" cy="522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192" y="738572"/>
            <a:ext cx="2371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БЮДЖЕТА</a:t>
            </a:r>
            <a:endParaRPr lang="ru-RU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2889" y="1037337"/>
            <a:ext cx="833546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1824,7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90571" y="1445857"/>
            <a:ext cx="135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98,0%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26274" y="1061979"/>
            <a:ext cx="168395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ФАКТ 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1788,5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млн рублей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63144" y="1555078"/>
            <a:ext cx="16839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ИСПОЛНЕНИЕ</a:t>
            </a:r>
            <a:endParaRPr lang="ru-RU" sz="1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289244"/>
              </p:ext>
            </p:extLst>
          </p:nvPr>
        </p:nvGraphicFramePr>
        <p:xfrm>
          <a:off x="171830" y="2270551"/>
          <a:ext cx="6490226" cy="6825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9438"/>
                <a:gridCol w="1073837"/>
                <a:gridCol w="1309846"/>
                <a:gridCol w="1117105"/>
              </a:tblGrid>
              <a:tr h="50355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Расходы по основным муниципальным программ на 2020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702"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млн.руб.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Наименование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План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Факт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исполнение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6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8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Доступная среда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0,80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0,80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100,0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56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u="none" strike="noStrike">
                          <a:effectLst/>
                        </a:rPr>
                        <a:t>Благоустройство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51,00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50,50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99,0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56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u="none" strike="noStrike">
                          <a:effectLst/>
                        </a:rPr>
                        <a:t>Развитие энергетики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37,00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33,40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90,3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56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u="none" strike="noStrike">
                          <a:effectLst/>
                        </a:rPr>
                        <a:t>Безопасный город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26,90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26,90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100,0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Информационное общество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7,20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7,20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100,0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56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u="none" strike="noStrike">
                          <a:effectLst/>
                        </a:rPr>
                        <a:t>Образование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877,50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854,00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97,3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56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u="none" strike="noStrike">
                          <a:effectLst/>
                        </a:rPr>
                        <a:t>Транспорт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131,80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131,80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100,0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56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u="none" strike="noStrike">
                          <a:effectLst/>
                        </a:rPr>
                        <a:t>ЖКХ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211,00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210,70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99,9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56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u="none" strike="noStrike">
                          <a:effectLst/>
                        </a:rPr>
                        <a:t>Прочие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29,40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28,40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96,6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56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u="none" strike="noStrike">
                          <a:effectLst/>
                        </a:rPr>
                        <a:t>Экономика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86,70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86,30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99,5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56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u="none" strike="noStrike">
                          <a:effectLst/>
                        </a:rPr>
                        <a:t>Переселение граждан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53,40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49,90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93,4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56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u="none" strike="noStrike">
                          <a:effectLst/>
                        </a:rPr>
                        <a:t>Спорт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118,30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116,30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98,3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56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u="none" strike="noStrike">
                          <a:effectLst/>
                        </a:rPr>
                        <a:t>Противодействие корупции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0,70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0,70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100,0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56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u="none" strike="noStrike">
                          <a:effectLst/>
                        </a:rPr>
                        <a:t>Культура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111,00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109,60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98,7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Развитие муниципальной службы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0,10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0,10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100,0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Современная городская среда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81,90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81,90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100,0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68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Всего расходов: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1 824,70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1 788,50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98,0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3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6858000" cy="522646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002"/>
            <a:ext cx="6858000" cy="938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8642" y="694108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/млн.руб./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9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761" y="522002"/>
            <a:ext cx="6151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Расходы бюджета </a:t>
            </a:r>
            <a:r>
              <a:rPr lang="ru-RU" b="1" dirty="0" smtClean="0"/>
              <a:t>по разделу «Образование»</a:t>
            </a:r>
          </a:p>
          <a:p>
            <a:pPr algn="ctr"/>
            <a:r>
              <a:rPr lang="ru-RU" b="1" dirty="0" smtClean="0"/>
              <a:t>План -  881,12 </a:t>
            </a:r>
            <a:r>
              <a:rPr lang="ru-RU" b="1" dirty="0"/>
              <a:t>млн.руб., </a:t>
            </a:r>
            <a:r>
              <a:rPr lang="ru-RU" b="1" dirty="0" smtClean="0"/>
              <a:t>исполнено 863,45 млн.руб.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5352" y="2006930"/>
            <a:ext cx="2790701" cy="2149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Общее образование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1400" dirty="0" smtClean="0"/>
              <a:t>План - 426,03 млн.руб.</a:t>
            </a:r>
          </a:p>
          <a:p>
            <a:pPr algn="ctr"/>
            <a:r>
              <a:rPr lang="ru-RU" sz="1400" dirty="0" smtClean="0"/>
              <a:t>Исполнение - 411,27 млн.руб.</a:t>
            </a:r>
          </a:p>
          <a:p>
            <a:pPr algn="ctr"/>
            <a:endParaRPr lang="ru-RU" dirty="0" smtClean="0"/>
          </a:p>
          <a:p>
            <a:r>
              <a:rPr lang="ru-RU" sz="1400" dirty="0" smtClean="0"/>
              <a:t>Школ – 9</a:t>
            </a:r>
          </a:p>
          <a:p>
            <a:r>
              <a:rPr lang="ru-RU" sz="1400" dirty="0"/>
              <a:t>У</a:t>
            </a:r>
            <a:r>
              <a:rPr lang="ru-RU" sz="1400" dirty="0" smtClean="0"/>
              <a:t>чащихся – 6169.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03761" y="1233837"/>
            <a:ext cx="615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Направления расходов в области образования в 2020 году: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5351" y="4461164"/>
            <a:ext cx="2790701" cy="228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Дополнительное </a:t>
            </a:r>
            <a:r>
              <a:rPr lang="ru-RU" sz="1600" b="1" dirty="0"/>
              <a:t>образование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dirty="0"/>
              <a:t>План </a:t>
            </a:r>
            <a:r>
              <a:rPr lang="ru-RU" sz="1600" dirty="0" smtClean="0"/>
              <a:t>– 97,24 </a:t>
            </a:r>
            <a:r>
              <a:rPr lang="ru-RU" sz="1600" dirty="0"/>
              <a:t>млн.руб.</a:t>
            </a:r>
          </a:p>
          <a:p>
            <a:pPr algn="ctr"/>
            <a:r>
              <a:rPr lang="ru-RU" sz="1600" dirty="0"/>
              <a:t>Исполнение </a:t>
            </a:r>
            <a:r>
              <a:rPr lang="ru-RU" sz="1600" dirty="0" smtClean="0"/>
              <a:t>- 95,4 </a:t>
            </a:r>
            <a:r>
              <a:rPr lang="ru-RU" sz="1600" dirty="0"/>
              <a:t>млн.руб.</a:t>
            </a:r>
          </a:p>
          <a:p>
            <a:pPr algn="ctr"/>
            <a:endParaRPr lang="ru-RU" sz="1600" dirty="0"/>
          </a:p>
          <a:p>
            <a:r>
              <a:rPr lang="ru-RU" sz="1600" dirty="0"/>
              <a:t>Учреждений – 3</a:t>
            </a:r>
          </a:p>
          <a:p>
            <a:r>
              <a:rPr lang="ru-RU" sz="1600" dirty="0" smtClean="0"/>
              <a:t>Учащихся </a:t>
            </a:r>
            <a:r>
              <a:rPr lang="ru-RU" sz="1600" dirty="0"/>
              <a:t>– </a:t>
            </a:r>
            <a:r>
              <a:rPr lang="ru-RU" sz="1600" dirty="0" smtClean="0"/>
              <a:t>3265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37610" y="4461163"/>
            <a:ext cx="2703611" cy="228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r>
              <a:rPr lang="ru-RU" sz="1200" b="1" dirty="0"/>
              <a:t>Профессиональная подготовка, переподготовка и повышение квалификации </a:t>
            </a:r>
            <a:r>
              <a:rPr lang="ru-RU" sz="1200" b="1" dirty="0" smtClean="0"/>
              <a:t>работников</a:t>
            </a:r>
            <a:endParaRPr lang="ru-RU" sz="1200" b="1" dirty="0"/>
          </a:p>
          <a:p>
            <a:r>
              <a:rPr lang="ru-RU" sz="1200" dirty="0"/>
              <a:t>План – 0,96 </a:t>
            </a:r>
            <a:r>
              <a:rPr lang="ru-RU" sz="1200" dirty="0" err="1" smtClean="0"/>
              <a:t>млн.руб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dirty="0"/>
              <a:t>Исполнено – 0,95 </a:t>
            </a:r>
            <a:r>
              <a:rPr lang="ru-RU" sz="1200" dirty="0" err="1" smtClean="0"/>
              <a:t>млн.руб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100" dirty="0"/>
              <a:t>Получили </a:t>
            </a:r>
            <a:r>
              <a:rPr lang="ru-RU" sz="1100" dirty="0" err="1"/>
              <a:t>доп.профессиональное</a:t>
            </a:r>
            <a:r>
              <a:rPr lang="ru-RU" sz="1100" dirty="0"/>
              <a:t> образование – 326 чел,</a:t>
            </a:r>
          </a:p>
          <a:p>
            <a:r>
              <a:rPr lang="ru-RU" sz="1100" dirty="0"/>
              <a:t>В </a:t>
            </a:r>
            <a:r>
              <a:rPr lang="ru-RU" sz="1100" dirty="0" err="1"/>
              <a:t>т.ч</a:t>
            </a:r>
            <a:r>
              <a:rPr lang="ru-RU" sz="1100" dirty="0"/>
              <a:t>. муниципальные служащие - 67 чел.</a:t>
            </a:r>
          </a:p>
          <a:p>
            <a:r>
              <a:rPr lang="ru-RU" sz="1100" dirty="0"/>
              <a:t>Работники муниципальных учреждений -259</a:t>
            </a: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37610" y="2006930"/>
            <a:ext cx="2703610" cy="2149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600" b="1" dirty="0" smtClean="0"/>
              <a:t>Дошкольное </a:t>
            </a:r>
            <a:r>
              <a:rPr lang="ru-RU" sz="1600" b="1" dirty="0"/>
              <a:t>образование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dirty="0" smtClean="0"/>
              <a:t>План - 353,02 </a:t>
            </a:r>
            <a:r>
              <a:rPr lang="ru-RU" sz="1400" dirty="0"/>
              <a:t>млн.руб.</a:t>
            </a:r>
          </a:p>
          <a:p>
            <a:pPr algn="ctr"/>
            <a:r>
              <a:rPr lang="ru-RU" sz="1400" dirty="0" smtClean="0"/>
              <a:t>Исполнение - 346,47 </a:t>
            </a:r>
            <a:r>
              <a:rPr lang="ru-RU" sz="1400" dirty="0"/>
              <a:t>млн.руб.</a:t>
            </a:r>
          </a:p>
          <a:p>
            <a:pPr algn="ctr"/>
            <a:endParaRPr lang="ru-RU" sz="1400" dirty="0"/>
          </a:p>
          <a:p>
            <a:r>
              <a:rPr lang="ru-RU" sz="1400" dirty="0" smtClean="0"/>
              <a:t>Детских садов </a:t>
            </a:r>
            <a:r>
              <a:rPr lang="ru-RU" sz="1400" dirty="0"/>
              <a:t>– </a:t>
            </a:r>
            <a:r>
              <a:rPr lang="ru-RU" sz="1400" dirty="0" smtClean="0"/>
              <a:t>16</a:t>
            </a:r>
            <a:endParaRPr lang="ru-RU" sz="1400" dirty="0"/>
          </a:p>
          <a:p>
            <a:r>
              <a:rPr lang="ru-RU" sz="1400" dirty="0" smtClean="0"/>
              <a:t>Воспитанников </a:t>
            </a:r>
            <a:r>
              <a:rPr lang="ru-RU" sz="1400" dirty="0"/>
              <a:t>– </a:t>
            </a:r>
            <a:r>
              <a:rPr lang="ru-RU" sz="1400" dirty="0" smtClean="0"/>
              <a:t>2847</a:t>
            </a:r>
            <a:endParaRPr lang="ru-RU" dirty="0" smtClean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2906052" y="5423064"/>
            <a:ext cx="1131557" cy="3562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2911991" y="2838200"/>
            <a:ext cx="1131557" cy="3562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3826" y="6982692"/>
            <a:ext cx="2790701" cy="2509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Молодежная политика и оздоровление </a:t>
            </a:r>
            <a:r>
              <a:rPr lang="ru-RU" sz="1400" b="1" dirty="0" smtClean="0"/>
              <a:t>детей</a:t>
            </a:r>
          </a:p>
          <a:p>
            <a:r>
              <a:rPr lang="ru-RU" sz="1200" dirty="0" smtClean="0"/>
              <a:t>План </a:t>
            </a:r>
            <a:r>
              <a:rPr lang="ru-RU" sz="1200" dirty="0"/>
              <a:t>– </a:t>
            </a:r>
            <a:r>
              <a:rPr lang="ru-RU" sz="1200" dirty="0" smtClean="0"/>
              <a:t>5,17 </a:t>
            </a:r>
            <a:r>
              <a:rPr lang="ru-RU" sz="1200" dirty="0" err="1" smtClean="0"/>
              <a:t>млн.руб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dirty="0"/>
              <a:t>Исполнено – </a:t>
            </a:r>
            <a:r>
              <a:rPr lang="ru-RU" sz="1200" dirty="0" smtClean="0"/>
              <a:t>4,66 </a:t>
            </a:r>
            <a:r>
              <a:rPr lang="ru-RU" sz="1200" dirty="0" err="1" smtClean="0"/>
              <a:t>млн.руб</a:t>
            </a:r>
            <a:endParaRPr lang="ru-RU" sz="1200" dirty="0"/>
          </a:p>
          <a:p>
            <a:endParaRPr lang="ru-RU" sz="1100" dirty="0" smtClean="0"/>
          </a:p>
          <a:p>
            <a:r>
              <a:rPr lang="ru-RU" sz="1100" dirty="0" smtClean="0"/>
              <a:t>- МАУ Центр  туризма и отдыха «Салют» - 2,37 </a:t>
            </a:r>
            <a:r>
              <a:rPr lang="ru-RU" sz="1100" dirty="0" err="1" smtClean="0"/>
              <a:t>млн.руб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- </a:t>
            </a:r>
            <a:r>
              <a:rPr lang="ru-RU" sz="1100" dirty="0"/>
              <a:t>Обеспечение занятости подростков </a:t>
            </a:r>
            <a:r>
              <a:rPr lang="ru-RU" sz="1100" dirty="0" smtClean="0"/>
              <a:t>с 14 </a:t>
            </a:r>
            <a:r>
              <a:rPr lang="ru-RU" sz="1100" dirty="0"/>
              <a:t>до 18 лет -0,14 </a:t>
            </a:r>
            <a:r>
              <a:rPr lang="ru-RU" sz="1100" dirty="0" err="1"/>
              <a:t>млн.р</a:t>
            </a:r>
            <a:r>
              <a:rPr lang="ru-RU" sz="1100" dirty="0"/>
              <a:t>.</a:t>
            </a:r>
          </a:p>
          <a:p>
            <a:r>
              <a:rPr lang="ru-RU" sz="1100" dirty="0"/>
              <a:t>(трудоустроено – 31 уч-ся)</a:t>
            </a:r>
          </a:p>
          <a:p>
            <a:r>
              <a:rPr lang="ru-RU" sz="1100" dirty="0"/>
              <a:t>- Охвачено оздоровительной компанией – </a:t>
            </a:r>
            <a:r>
              <a:rPr lang="ru-RU" sz="1100" dirty="0" smtClean="0"/>
              <a:t>502 ребенка</a:t>
            </a:r>
            <a:endParaRPr lang="ru-RU" sz="11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43548" y="6982692"/>
            <a:ext cx="2697672" cy="2509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Другие вопросы в области </a:t>
            </a:r>
            <a:r>
              <a:rPr lang="ru-RU" sz="1400" b="1" dirty="0" smtClean="0"/>
              <a:t>образования</a:t>
            </a:r>
          </a:p>
          <a:p>
            <a:endParaRPr lang="ru-RU" sz="1400" b="1" dirty="0"/>
          </a:p>
          <a:p>
            <a:r>
              <a:rPr lang="ru-RU" sz="1200" dirty="0"/>
              <a:t>План – 4,7 </a:t>
            </a:r>
            <a:r>
              <a:rPr lang="ru-RU" sz="1200" dirty="0" err="1" smtClean="0"/>
              <a:t>млн.руб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dirty="0"/>
              <a:t>Исполнено- 4,69 </a:t>
            </a:r>
            <a:r>
              <a:rPr lang="ru-RU" sz="1200" dirty="0" err="1" smtClean="0"/>
              <a:t>млн.руб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/>
              <a:t>В </a:t>
            </a:r>
            <a:r>
              <a:rPr lang="ru-RU" sz="1200" dirty="0" err="1"/>
              <a:t>т.ч</a:t>
            </a:r>
            <a:r>
              <a:rPr lang="ru-RU" sz="1200" dirty="0"/>
              <a:t>. – премирование выпускников, достигших наивысших результатов (40 чел.) – 0,2 </a:t>
            </a:r>
            <a:r>
              <a:rPr lang="ru-RU" sz="1200" dirty="0" err="1" smtClean="0"/>
              <a:t>млн.руб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dirty="0" smtClean="0"/>
              <a:t>Прочие расходы, в </a:t>
            </a:r>
            <a:r>
              <a:rPr lang="ru-RU" sz="1200" dirty="0" err="1" smtClean="0"/>
              <a:t>т.ч.аппарат</a:t>
            </a:r>
            <a:r>
              <a:rPr lang="ru-RU" sz="1200" dirty="0" smtClean="0"/>
              <a:t> </a:t>
            </a:r>
            <a:r>
              <a:rPr lang="ru-RU" sz="1200" dirty="0"/>
              <a:t>управления – 4,49 </a:t>
            </a:r>
            <a:r>
              <a:rPr lang="ru-RU" sz="1200" dirty="0" err="1" smtClean="0"/>
              <a:t>млн.руб</a:t>
            </a:r>
            <a:r>
              <a:rPr lang="ru-RU" sz="1200" dirty="0" smtClean="0"/>
              <a:t>.</a:t>
            </a:r>
            <a:endParaRPr lang="ru-RU" sz="1200" dirty="0"/>
          </a:p>
          <a:p>
            <a:pPr algn="ctr"/>
            <a:endParaRPr lang="ru-RU" sz="1200" dirty="0" smtClean="0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2904077" y="8176089"/>
            <a:ext cx="1131557" cy="3562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39226" y="2101932"/>
            <a:ext cx="261257" cy="6430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6858000" cy="52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3218214" y="1721923"/>
            <a:ext cx="498764" cy="5668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8932" y="525951"/>
            <a:ext cx="631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Расходы бюджета в </a:t>
            </a:r>
            <a:r>
              <a:rPr lang="ru-RU" sz="2000" b="1" dirty="0" smtClean="0"/>
              <a:t>учреждениях </a:t>
            </a:r>
            <a:r>
              <a:rPr lang="ru-RU" sz="2000" b="1" dirty="0"/>
              <a:t>культуры при плане </a:t>
            </a:r>
            <a:r>
              <a:rPr lang="ru-RU" sz="2000" b="1" dirty="0" smtClean="0"/>
              <a:t>114,4 </a:t>
            </a:r>
            <a:r>
              <a:rPr lang="ru-RU" sz="2000" b="1" dirty="0"/>
              <a:t>млн.руб., исполнено </a:t>
            </a:r>
            <a:r>
              <a:rPr lang="ru-RU" sz="2000" b="1" dirty="0" smtClean="0"/>
              <a:t>112,99 </a:t>
            </a:r>
            <a:r>
              <a:rPr lang="ru-RU" sz="2000" b="1" dirty="0"/>
              <a:t>млн.руб.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5352" y="1876301"/>
            <a:ext cx="2790701" cy="228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МОБУ ДО «Школа искусств»» </a:t>
            </a:r>
            <a:r>
              <a:rPr lang="ru-RU" sz="1400" dirty="0"/>
              <a:t>– </a:t>
            </a:r>
            <a:r>
              <a:rPr lang="ru-RU" sz="1400" dirty="0" smtClean="0"/>
              <a:t>34,23 </a:t>
            </a:r>
            <a:r>
              <a:rPr lang="ru-RU" sz="1400" dirty="0"/>
              <a:t>млн.руб.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Количество обучающихся – 428 дет.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06036" y="1233837"/>
            <a:ext cx="5440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Основные направления расходов: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5351" y="4461164"/>
            <a:ext cx="2790701" cy="228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МБУК ДК «Прогресс» – 33,75 млн.руб.</a:t>
            </a:r>
          </a:p>
          <a:p>
            <a:pPr algn="ctr"/>
            <a:endParaRPr lang="ru-RU" dirty="0" smtClean="0"/>
          </a:p>
          <a:p>
            <a:r>
              <a:rPr lang="ru-RU" sz="1400" dirty="0" smtClean="0"/>
              <a:t>Организовано культурно -</a:t>
            </a:r>
            <a:r>
              <a:rPr lang="ru-RU" sz="1400" dirty="0"/>
              <a:t>досуговых мероприятий – </a:t>
            </a:r>
            <a:r>
              <a:rPr lang="ru-RU" sz="1400" dirty="0" smtClean="0"/>
              <a:t>85 мер.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37610" y="4461163"/>
            <a:ext cx="2703611" cy="228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Сохранение памятников и объектов культурного наследия регионального значения «Памятник </a:t>
            </a:r>
            <a:r>
              <a:rPr lang="ru-RU" sz="1600" dirty="0" err="1" smtClean="0"/>
              <a:t>В.К.Арсеньеву</a:t>
            </a:r>
            <a:r>
              <a:rPr lang="ru-RU" sz="1600" dirty="0" smtClean="0"/>
              <a:t>» -</a:t>
            </a:r>
          </a:p>
          <a:p>
            <a:pPr algn="ctr"/>
            <a:r>
              <a:rPr lang="ru-RU" sz="1600" dirty="0" smtClean="0"/>
              <a:t>0,896 млн.руб</a:t>
            </a:r>
            <a:r>
              <a:rPr lang="ru-RU" dirty="0" smtClean="0"/>
              <a:t>.</a:t>
            </a:r>
          </a:p>
          <a:p>
            <a:pPr algn="ctr"/>
            <a:r>
              <a:rPr lang="ru-RU" sz="1400" dirty="0" smtClean="0"/>
              <a:t>(Расходы на проектно-сметную документацию по реконструкции памятника)</a:t>
            </a:r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37610" y="1876299"/>
            <a:ext cx="2703610" cy="228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МБУК «ЦБС» </a:t>
            </a:r>
          </a:p>
          <a:p>
            <a:pPr algn="ctr"/>
            <a:r>
              <a:rPr lang="ru-RU" dirty="0" smtClean="0"/>
              <a:t>19,88 млн.руб.</a:t>
            </a:r>
          </a:p>
          <a:p>
            <a:pPr algn="ctr"/>
            <a:endParaRPr lang="ru-RU" dirty="0" smtClean="0"/>
          </a:p>
          <a:p>
            <a:pPr algn="ctr"/>
            <a:r>
              <a:rPr lang="ru-RU" sz="1400" dirty="0" smtClean="0"/>
              <a:t>Число пользователей  библиотек – 16308 чел.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Количество посещений – 1946.</a:t>
            </a:r>
          </a:p>
          <a:p>
            <a:pPr algn="ctr"/>
            <a:endParaRPr lang="ru-RU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21922" y="7390411"/>
            <a:ext cx="3538847" cy="228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на </a:t>
            </a:r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Проведение общегородских культурно-массовых мероприятий – 1,410 млн.руб.</a:t>
            </a:r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Аппарат управления – 2,63 млн.руб.</a:t>
            </a:r>
          </a:p>
          <a:p>
            <a:pPr algn="ctr"/>
            <a:endParaRPr lang="ru-RU" sz="1600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2906052" y="5423064"/>
            <a:ext cx="1131557" cy="3562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2911991" y="2838200"/>
            <a:ext cx="1131557" cy="3562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6858000" cy="52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3218214" y="2232561"/>
            <a:ext cx="498764" cy="5157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1290" y="566351"/>
            <a:ext cx="6625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Расходы бюджета в </a:t>
            </a:r>
            <a:r>
              <a:rPr lang="ru-RU" sz="2000" b="1" dirty="0" smtClean="0"/>
              <a:t>области </a:t>
            </a:r>
          </a:p>
          <a:p>
            <a:pPr algn="ctr"/>
            <a:r>
              <a:rPr lang="ru-RU" sz="2000" b="1" dirty="0" smtClean="0"/>
              <a:t>«Физической культуры </a:t>
            </a:r>
            <a:r>
              <a:rPr lang="ru-RU" sz="2000" b="1" dirty="0"/>
              <a:t>и </a:t>
            </a:r>
            <a:r>
              <a:rPr lang="ru-RU" sz="2000" b="1" dirty="0" smtClean="0"/>
              <a:t>спорта»</a:t>
            </a:r>
            <a:endParaRPr lang="ru-RU" sz="2000" dirty="0"/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при плане </a:t>
            </a:r>
            <a:r>
              <a:rPr lang="ru-RU" sz="2000" b="1" dirty="0" smtClean="0"/>
              <a:t>115,35 </a:t>
            </a:r>
            <a:r>
              <a:rPr lang="ru-RU" sz="2000" b="1" dirty="0" err="1"/>
              <a:t>млн.руб</a:t>
            </a:r>
            <a:r>
              <a:rPr lang="ru-RU" sz="2000" b="1" dirty="0"/>
              <a:t>., исполнено </a:t>
            </a:r>
            <a:r>
              <a:rPr lang="ru-RU" sz="2000" b="1" dirty="0" smtClean="0"/>
              <a:t>113,43 </a:t>
            </a:r>
            <a:r>
              <a:rPr lang="ru-RU" sz="2000" b="1" dirty="0" err="1"/>
              <a:t>млн.руб</a:t>
            </a:r>
            <a:r>
              <a:rPr lang="ru-RU" sz="2000" b="1" dirty="0"/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5352" y="2232561"/>
            <a:ext cx="2790701" cy="2303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Субсидии муниципальным </a:t>
            </a:r>
            <a:r>
              <a:rPr lang="ru-RU" sz="1400" b="1" dirty="0" smtClean="0"/>
              <a:t> бюджетным (автономным) </a:t>
            </a:r>
            <a:r>
              <a:rPr lang="ru-RU" sz="1400" b="1" dirty="0"/>
              <a:t>учреждениям </a:t>
            </a:r>
            <a:endParaRPr lang="ru-RU" sz="1400" b="1" dirty="0" smtClean="0"/>
          </a:p>
          <a:p>
            <a:endParaRPr lang="ru-RU" sz="1400" b="1" dirty="0"/>
          </a:p>
          <a:p>
            <a:r>
              <a:rPr lang="ru-RU" sz="1400" dirty="0" smtClean="0"/>
              <a:t>план - 84,2 </a:t>
            </a:r>
            <a:r>
              <a:rPr lang="ru-RU" sz="1400" dirty="0" err="1"/>
              <a:t>млн.руб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исполнено – 82,4 </a:t>
            </a:r>
            <a:r>
              <a:rPr lang="ru-RU" sz="1400" dirty="0" err="1" smtClean="0"/>
              <a:t>млн.руб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 smtClean="0"/>
              <a:t>Кол-во учреждений -5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936" y="1267508"/>
            <a:ext cx="5925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Основные направления расходов: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290" y="4762005"/>
            <a:ext cx="2790701" cy="2386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Развитие спортивной </a:t>
            </a:r>
            <a:r>
              <a:rPr lang="ru-RU" sz="1600" b="1" dirty="0" smtClean="0"/>
              <a:t>инфраструктуры</a:t>
            </a:r>
          </a:p>
          <a:p>
            <a:r>
              <a:rPr lang="ru-RU" dirty="0" smtClean="0"/>
              <a:t> </a:t>
            </a:r>
          </a:p>
          <a:p>
            <a:r>
              <a:rPr lang="ru-RU" sz="1400" dirty="0" smtClean="0"/>
              <a:t>Проведен капитальный ремонт освещения стадиона МБУ СШ «Восток»- 7,49 </a:t>
            </a:r>
            <a:r>
              <a:rPr lang="ru-RU" sz="1400" dirty="0" err="1" smtClean="0"/>
              <a:t>млн.р</a:t>
            </a:r>
            <a:r>
              <a:rPr lang="ru-RU" sz="1400" dirty="0" smtClean="0"/>
              <a:t>.</a:t>
            </a:r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37610" y="4762005"/>
            <a:ext cx="2703611" cy="2386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/>
              <a:t>Приобретение спортивного </a:t>
            </a:r>
            <a:r>
              <a:rPr lang="ru-RU" sz="1500" b="1" dirty="0"/>
              <a:t>оборудования и </a:t>
            </a:r>
            <a:r>
              <a:rPr lang="ru-RU" sz="1500" b="1" dirty="0" smtClean="0"/>
              <a:t>инвентаря </a:t>
            </a:r>
          </a:p>
          <a:p>
            <a:endParaRPr lang="ru-RU" sz="1500" b="1" dirty="0"/>
          </a:p>
          <a:p>
            <a:r>
              <a:rPr lang="ru-RU" sz="1400" dirty="0" smtClean="0"/>
              <a:t>Приобретено инвентаря на сумму </a:t>
            </a:r>
            <a:r>
              <a:rPr lang="ru-RU" sz="1500" dirty="0" smtClean="0"/>
              <a:t>– 15,66 </a:t>
            </a:r>
            <a:r>
              <a:rPr lang="ru-RU" sz="1500" dirty="0" err="1" smtClean="0"/>
              <a:t>млн.руб</a:t>
            </a:r>
            <a:r>
              <a:rPr lang="ru-RU" sz="1500" dirty="0" smtClean="0"/>
              <a:t>., </a:t>
            </a:r>
          </a:p>
          <a:p>
            <a:r>
              <a:rPr lang="ru-RU" sz="1500" dirty="0" smtClean="0"/>
              <a:t>в </a:t>
            </a:r>
            <a:r>
              <a:rPr lang="ru-RU" sz="1500" dirty="0" err="1" smtClean="0"/>
              <a:t>т.ч</a:t>
            </a:r>
            <a:r>
              <a:rPr lang="ru-RU" sz="1500" dirty="0" smtClean="0"/>
              <a:t>. </a:t>
            </a:r>
            <a:r>
              <a:rPr lang="ru-RU" sz="1200" dirty="0" err="1"/>
              <a:t>с</a:t>
            </a:r>
            <a:r>
              <a:rPr lang="ru-RU" sz="1200" dirty="0" err="1" smtClean="0"/>
              <a:t>негоуплотнительная</a:t>
            </a:r>
            <a:r>
              <a:rPr lang="ru-RU" sz="1200" dirty="0" smtClean="0"/>
              <a:t> машина (</a:t>
            </a:r>
            <a:r>
              <a:rPr lang="ru-RU" sz="1200" dirty="0" err="1" smtClean="0"/>
              <a:t>ратрак</a:t>
            </a:r>
            <a:r>
              <a:rPr lang="ru-RU" sz="1200" dirty="0" smtClean="0"/>
              <a:t>) – 1 </a:t>
            </a:r>
            <a:r>
              <a:rPr lang="ru-RU" sz="1200" dirty="0" err="1" smtClean="0"/>
              <a:t>шт</a:t>
            </a:r>
            <a:r>
              <a:rPr lang="ru-RU" sz="1200" dirty="0" smtClean="0"/>
              <a:t>, модульные здания для  проката и раздевалки – 2зд, </a:t>
            </a:r>
            <a:r>
              <a:rPr lang="ru-RU" sz="1200" dirty="0"/>
              <a:t>к</a:t>
            </a:r>
            <a:r>
              <a:rPr lang="ru-RU" sz="1200" dirty="0" smtClean="0"/>
              <a:t>омплекты лыж – 58 пар., радиосистема – 2 шт. и др.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37610" y="2232561"/>
            <a:ext cx="2703610" cy="2303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500" b="1" dirty="0" smtClean="0"/>
              <a:t>Организация и проведение физкультурных, спортивно-массовых мероприятий</a:t>
            </a:r>
            <a:r>
              <a:rPr lang="ru-RU" sz="1400" b="1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sz="1400" dirty="0" smtClean="0"/>
              <a:t>Проведено мероприятий – 35</a:t>
            </a:r>
          </a:p>
          <a:p>
            <a:r>
              <a:rPr lang="ru-RU" sz="1300" dirty="0" smtClean="0"/>
              <a:t>Общие расходы – 0,5 </a:t>
            </a:r>
            <a:r>
              <a:rPr lang="ru-RU" sz="1300" dirty="0" err="1" smtClean="0"/>
              <a:t>млн.руб</a:t>
            </a:r>
            <a:r>
              <a:rPr lang="ru-RU" sz="1300" dirty="0" smtClean="0"/>
              <a:t>.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21922" y="7635834"/>
            <a:ext cx="3538847" cy="1555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Прочие расходы </a:t>
            </a:r>
          </a:p>
          <a:p>
            <a:pPr algn="ctr"/>
            <a:endParaRPr lang="ru-RU" sz="1600" b="1" dirty="0" smtClean="0"/>
          </a:p>
          <a:p>
            <a:r>
              <a:rPr lang="ru-RU" sz="1400" dirty="0" smtClean="0"/>
              <a:t>Расходы, связанные с профилактикой и устранением последствий </a:t>
            </a:r>
            <a:r>
              <a:rPr lang="ru-RU" sz="1400" dirty="0" err="1" smtClean="0"/>
              <a:t>коронавирусной</a:t>
            </a:r>
            <a:r>
              <a:rPr lang="ru-RU" sz="1400" dirty="0" smtClean="0"/>
              <a:t> инфекции – 9,75 </a:t>
            </a:r>
            <a:r>
              <a:rPr lang="ru-RU" sz="1400" dirty="0" err="1" smtClean="0"/>
              <a:t>млн.р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b="1" dirty="0" smtClean="0"/>
              <a:t>  </a:t>
            </a:r>
          </a:p>
          <a:p>
            <a:pPr marL="285750" indent="-285750">
              <a:buFontTx/>
              <a:buChar char="-"/>
            </a:pPr>
            <a:endParaRPr lang="ru-RU" sz="1400" dirty="0" smtClean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2906052" y="5423064"/>
            <a:ext cx="1131557" cy="3562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flipV="1">
            <a:off x="2911991" y="3194458"/>
            <a:ext cx="1131557" cy="42751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"/>
            <a:ext cx="6858000" cy="52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COLOR 10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E1F0B"/>
    </a:accent1>
    <a:accent2>
      <a:srgbClr val="DB6D25"/>
    </a:accent2>
    <a:accent3>
      <a:srgbClr val="FFB03B"/>
    </a:accent3>
    <a:accent4>
      <a:srgbClr val="FFCE4B"/>
    </a:accent4>
    <a:accent5>
      <a:srgbClr val="FCE68A"/>
    </a:accent5>
    <a:accent6>
      <a:srgbClr val="63070A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14050</TotalTime>
  <Words>1847</Words>
  <Application>Microsoft Office PowerPoint</Application>
  <PresentationFormat>Лист A4 (210x297 мм)</PresentationFormat>
  <Paragraphs>499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Contents Slide Master</vt:lpstr>
      <vt:lpstr>Section Break Slide Master</vt:lpstr>
      <vt:lpstr>1_Contents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Polina</cp:lastModifiedBy>
  <cp:revision>1093</cp:revision>
  <cp:lastPrinted>2021-05-17T06:04:46Z</cp:lastPrinted>
  <dcterms:created xsi:type="dcterms:W3CDTF">2020-01-20T05:08:25Z</dcterms:created>
  <dcterms:modified xsi:type="dcterms:W3CDTF">2021-05-17T23:23:53Z</dcterms:modified>
</cp:coreProperties>
</file>