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782" r:id="rId3"/>
  </p:sldMasterIdLst>
  <p:notesMasterIdLst>
    <p:notesMasterId r:id="rId25"/>
  </p:notesMasterIdLst>
  <p:sldIdLst>
    <p:sldId id="397" r:id="rId4"/>
    <p:sldId id="431" r:id="rId5"/>
    <p:sldId id="443" r:id="rId6"/>
    <p:sldId id="441" r:id="rId7"/>
    <p:sldId id="442" r:id="rId8"/>
    <p:sldId id="434" r:id="rId9"/>
    <p:sldId id="444" r:id="rId10"/>
    <p:sldId id="447" r:id="rId11"/>
    <p:sldId id="440" r:id="rId12"/>
    <p:sldId id="448" r:id="rId13"/>
    <p:sldId id="445" r:id="rId14"/>
    <p:sldId id="446" r:id="rId15"/>
    <p:sldId id="437" r:id="rId16"/>
    <p:sldId id="450" r:id="rId17"/>
    <p:sldId id="451" r:id="rId18"/>
    <p:sldId id="452" r:id="rId19"/>
    <p:sldId id="454" r:id="rId20"/>
    <p:sldId id="455" r:id="rId21"/>
    <p:sldId id="449" r:id="rId22"/>
    <p:sldId id="453" r:id="rId23"/>
    <p:sldId id="402" r:id="rId24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D98C527-F673-4DAA-A377-3A9099C39A30}">
          <p14:sldIdLst>
            <p14:sldId id="397"/>
            <p14:sldId id="431"/>
            <p14:sldId id="443"/>
            <p14:sldId id="441"/>
            <p14:sldId id="442"/>
            <p14:sldId id="434"/>
            <p14:sldId id="444"/>
            <p14:sldId id="447"/>
            <p14:sldId id="440"/>
            <p14:sldId id="448"/>
            <p14:sldId id="445"/>
            <p14:sldId id="446"/>
            <p14:sldId id="437"/>
            <p14:sldId id="450"/>
            <p14:sldId id="451"/>
            <p14:sldId id="452"/>
            <p14:sldId id="454"/>
            <p14:sldId id="455"/>
            <p14:sldId id="449"/>
            <p14:sldId id="453"/>
            <p14:sldId id="40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ppt.com" initials="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2EC"/>
    <a:srgbClr val="349E4D"/>
    <a:srgbClr val="4EC56B"/>
    <a:srgbClr val="4C8028"/>
    <a:srgbClr val="03ACBE"/>
    <a:srgbClr val="FEB750"/>
    <a:srgbClr val="FCCF8D"/>
    <a:srgbClr val="E27172"/>
    <a:srgbClr val="A8A8A8"/>
    <a:srgbClr val="F19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9979" autoAdjust="0"/>
    <p:restoredTop sz="94129" autoAdjust="0"/>
  </p:normalViewPr>
  <p:slideViewPr>
    <p:cSldViewPr snapToGrid="0" showGuides="1">
      <p:cViewPr>
        <p:scale>
          <a:sx n="110" d="100"/>
          <a:sy n="110" d="100"/>
        </p:scale>
        <p:origin x="-1320" y="-2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35757097295768"/>
          <c:y val="2.518656901417389E-2"/>
          <c:w val="0.57728499360730989"/>
          <c:h val="0.938432831298686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37-4138-A5CD-1508C97EA7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37-4138-A5CD-1508C97EA7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537-4138-A5CD-1508C97EA7B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537-4138-A5CD-1508C97EA7B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537-4138-A5CD-1508C97EA7B3}"/>
              </c:ext>
            </c:extLst>
          </c:dPt>
          <c:cat>
            <c:strRef>
              <c:f>Лист1!$A$2:$A$6</c:f>
              <c:strCache>
                <c:ptCount val="4"/>
                <c:pt idx="0">
                  <c:v>Трудоустроено - 1,8% 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23-44D5-B23C-C7F31D665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200" b="1" dirty="0"/>
              <a:t>Численность населения (тыс. </a:t>
            </a:r>
            <a:r>
              <a:rPr lang="ru-RU" sz="1200" b="1" dirty="0" smtClean="0"/>
              <a:t>чел.)</a:t>
            </a:r>
            <a:endParaRPr lang="ru-RU" sz="1200" b="1" dirty="0"/>
          </a:p>
        </c:rich>
      </c:tx>
      <c:layout>
        <c:manualLayout>
          <c:xMode val="edge"/>
          <c:yMode val="edge"/>
          <c:x val="0.14048639489684045"/>
          <c:y val="3.894080996884734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9.0650324107737297E-18"/>
                  <c:y val="6.91838169761484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E0E-4746-8A4E-68145929C37F}"/>
                </c:ext>
              </c:extLst>
            </c:dLbl>
            <c:dLbl>
              <c:idx val="1"/>
              <c:layout>
                <c:manualLayout>
                  <c:x val="0"/>
                  <c:y val="2.74859772201372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E0E-4746-8A4E-68145929C37F}"/>
                </c:ext>
              </c:extLst>
            </c:dLbl>
            <c:dLbl>
              <c:idx val="2"/>
              <c:layout>
                <c:manualLayout>
                  <c:x val="0"/>
                  <c:y val="-1.14548327487101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E0E-4746-8A4E-68145929C37F}"/>
                </c:ext>
              </c:extLst>
            </c:dLbl>
            <c:dLbl>
              <c:idx val="3"/>
              <c:layout>
                <c:manualLayout>
                  <c:x val="-7.2520259286189838E-17"/>
                  <c:y val="1.525437240905634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E0E-4746-8A4E-68145929C37F}"/>
                </c:ext>
              </c:extLst>
            </c:dLbl>
            <c:dLbl>
              <c:idx val="4"/>
              <c:layout>
                <c:manualLayout>
                  <c:x val="7.9113924050632917E-3"/>
                  <c:y val="-4.964697753902257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E0E-4746-8A4E-68145929C3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                     факт</c:v>
                </c:pt>
                <c:pt idx="1">
                  <c:v>2022                                             оценка</c:v>
                </c:pt>
                <c:pt idx="2">
                  <c:v>2023                      прогноз</c:v>
                </c:pt>
                <c:pt idx="3">
                  <c:v>2024                    прогноз</c:v>
                </c:pt>
                <c:pt idx="4">
                  <c:v>2025                   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51.18</c:v>
                </c:pt>
                <c:pt idx="1">
                  <c:v>51.37</c:v>
                </c:pt>
                <c:pt idx="2">
                  <c:v>51.17</c:v>
                </c:pt>
                <c:pt idx="3">
                  <c:v>51.2</c:v>
                </c:pt>
                <c:pt idx="4">
                  <c:v>51.2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54-4D6F-893E-EF10808AB34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8878080"/>
        <c:axId val="128879616"/>
      </c:barChart>
      <c:catAx>
        <c:axId val="12887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879616"/>
        <c:crosses val="autoZero"/>
        <c:auto val="1"/>
        <c:lblAlgn val="ctr"/>
        <c:lblOffset val="100"/>
        <c:noMultiLvlLbl val="0"/>
      </c:catAx>
      <c:valAx>
        <c:axId val="128879616"/>
        <c:scaling>
          <c:orientation val="minMax"/>
          <c:max val="51.4"/>
          <c:min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12887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200" b="1" dirty="0" smtClean="0"/>
              <a:t>Среднесписочная численность работников (тыс. чел.)</a:t>
            </a:r>
            <a:endParaRPr lang="ru-RU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0756789552870476E-2"/>
                  <c:y val="6.950050912390808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11,75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623-467A-A5E5-A601424F7F5E}"/>
                </c:ext>
              </c:extLst>
            </c:dLbl>
            <c:dLbl>
              <c:idx val="1"/>
              <c:layout>
                <c:manualLayout>
                  <c:x val="-3.2867588389029546E-17"/>
                  <c:y val="2.4197786440909282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chemeClr val="tx1"/>
                        </a:solidFill>
                      </a:rPr>
                      <a:t>11,7</a:t>
                    </a:r>
                    <a:endParaRPr lang="ru-RU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23-467A-A5E5-A601424F7F5E}"/>
                </c:ext>
              </c:extLst>
            </c:dLbl>
            <c:dLbl>
              <c:idx val="2"/>
              <c:layout>
                <c:manualLayout>
                  <c:x val="3.5857376828406528E-3"/>
                  <c:y val="2.49291258754582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7.9420962865360267E-2"/>
                      <c:h val="9.80854459686159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623-467A-A5E5-A601424F7F5E}"/>
                </c:ext>
              </c:extLst>
            </c:dLbl>
            <c:dLbl>
              <c:idx val="3"/>
              <c:layout>
                <c:manualLayout>
                  <c:x val="3.5855965176234891E-3"/>
                  <c:y val="1.36745630352114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623-467A-A5E5-A601424F7F5E}"/>
                </c:ext>
              </c:extLst>
            </c:dLbl>
            <c:dLbl>
              <c:idx val="4"/>
              <c:layout>
                <c:manualLayout>
                  <c:x val="3.5855965176234891E-3"/>
                  <c:y val="1.36745630352115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623-467A-A5E5-A601424F7F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                      факт</c:v>
                </c:pt>
                <c:pt idx="1">
                  <c:v>2022                  оценка</c:v>
                </c:pt>
                <c:pt idx="2">
                  <c:v>2023                                 прогноз</c:v>
                </c:pt>
                <c:pt idx="3">
                  <c:v>2024                        прогноз</c:v>
                </c:pt>
                <c:pt idx="4">
                  <c:v>2025                   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11.75</c:v>
                </c:pt>
                <c:pt idx="1">
                  <c:v>11.7</c:v>
                </c:pt>
                <c:pt idx="2">
                  <c:v>12</c:v>
                </c:pt>
                <c:pt idx="3">
                  <c:v>12.1</c:v>
                </c:pt>
                <c:pt idx="4">
                  <c:v>12.2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FD-4281-B2A4-C3E1F0C4154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8833408"/>
        <c:axId val="128834944"/>
      </c:barChart>
      <c:catAx>
        <c:axId val="12883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834944"/>
        <c:crosses val="autoZero"/>
        <c:auto val="1"/>
        <c:lblAlgn val="ctr"/>
        <c:lblOffset val="100"/>
        <c:noMultiLvlLbl val="0"/>
      </c:catAx>
      <c:valAx>
        <c:axId val="128834944"/>
        <c:scaling>
          <c:orientation val="minMax"/>
          <c:max val="12.5"/>
          <c:min val="5"/>
        </c:scaling>
        <c:delete val="1"/>
        <c:axPos val="l"/>
        <c:numFmt formatCode="General" sourceLinked="1"/>
        <c:majorTickMark val="none"/>
        <c:minorTickMark val="none"/>
        <c:tickLblPos val="nextTo"/>
        <c:crossAx val="12883340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1200" b="1" dirty="0"/>
              <a:t>Численность зарегистрированной безработицы, чел.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3"/>
                </a:gs>
                <a:gs pos="100000">
                  <a:schemeClr val="accent3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9418946111196814E-3"/>
                  <c:y val="2.87741783701400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0E3-42B4-B62A-A5F09ABF6E0F}"/>
                </c:ext>
              </c:extLst>
            </c:dLbl>
            <c:dLbl>
              <c:idx val="1"/>
              <c:layout>
                <c:manualLayout>
                  <c:x val="3.9418946111196814E-3"/>
                  <c:y val="-1.01976207767764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0E3-42B4-B62A-A5F09ABF6E0F}"/>
                </c:ext>
              </c:extLst>
            </c:dLbl>
            <c:dLbl>
              <c:idx val="2"/>
              <c:layout>
                <c:manualLayout>
                  <c:x val="-3.9418946111196814E-3"/>
                  <c:y val="2.79297893886235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0E3-42B4-B62A-A5F09ABF6E0F}"/>
                </c:ext>
              </c:extLst>
            </c:dLbl>
            <c:dLbl>
              <c:idx val="3"/>
              <c:layout>
                <c:manualLayout>
                  <c:x val="-3.9418946111196085E-3"/>
                  <c:y val="-2.31882204924153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0E3-42B4-B62A-A5F09ABF6E0F}"/>
                </c:ext>
              </c:extLst>
            </c:dLbl>
            <c:dLbl>
              <c:idx val="4"/>
              <c:layout>
                <c:manualLayout>
                  <c:x val="-3.9418946111196814E-3"/>
                  <c:y val="-1.6692920634595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0E3-42B4-B62A-A5F09ABF6E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                факт</c:v>
                </c:pt>
                <c:pt idx="1">
                  <c:v>2022                     оценка</c:v>
                </c:pt>
                <c:pt idx="2">
                  <c:v>2023                  прогноз</c:v>
                </c:pt>
                <c:pt idx="3">
                  <c:v>2024                 прогноз</c:v>
                </c:pt>
                <c:pt idx="4">
                  <c:v>2025                  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480</c:v>
                </c:pt>
                <c:pt idx="1">
                  <c:v>409</c:v>
                </c:pt>
                <c:pt idx="2">
                  <c:v>400</c:v>
                </c:pt>
                <c:pt idx="3">
                  <c:v>350</c:v>
                </c:pt>
                <c:pt idx="4">
                  <c:v>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BE-4156-8B18-6754C887C24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8926464"/>
        <c:axId val="128929152"/>
      </c:barChart>
      <c:catAx>
        <c:axId val="12892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929152"/>
        <c:crosses val="autoZero"/>
        <c:auto val="1"/>
        <c:lblAlgn val="ctr"/>
        <c:lblOffset val="100"/>
        <c:noMultiLvlLbl val="0"/>
      </c:catAx>
      <c:valAx>
        <c:axId val="128929152"/>
        <c:scaling>
          <c:orientation val="minMax"/>
          <c:max val="500"/>
          <c:min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128926464"/>
        <c:crosses val="autoZero"/>
        <c:crossBetween val="between"/>
        <c:majorUnit val="10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0.02883</cdr:x>
      <cdr:y>0.0897</cdr:y>
    </cdr:from>
    <cdr:to>
      <cdr:x>0.33096</cdr:x>
      <cdr:y>0.27112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006" y="452094"/>
          <a:ext cx="199127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500" b="1" dirty="0" smtClean="0"/>
            <a:t>ПРИРОСТ/УБЫЛЬ</a:t>
          </a:r>
        </a:p>
        <a:p xmlns:a="http://schemas.openxmlformats.org/drawingml/2006/main">
          <a:r>
            <a:rPr lang="ru-RU" sz="1500" b="1" dirty="0" smtClean="0"/>
            <a:t>НАСЕЛЕНИЯ</a:t>
          </a:r>
        </a:p>
        <a:p xmlns:a="http://schemas.openxmlformats.org/drawingml/2006/main">
          <a:r>
            <a:rPr lang="ru-RU" sz="2000" b="1" dirty="0" smtClean="0">
              <a:solidFill>
                <a:schemeClr val="tx1"/>
              </a:solidFill>
            </a:rPr>
            <a:t>-0,4%</a:t>
          </a:r>
        </a:p>
        <a:p xmlns:a="http://schemas.openxmlformats.org/drawingml/2006/main">
          <a:r>
            <a:rPr lang="ru-RU" sz="1200" b="1" dirty="0" smtClean="0"/>
            <a:t>к уровню 2022 года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0.74921</cdr:x>
      <cdr:y>0.65287</cdr:y>
    </cdr:from>
    <cdr:to>
      <cdr:x>0.96396</cdr:x>
      <cdr:y>0.85438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937880" y="3290649"/>
          <a:ext cx="1415418" cy="1015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500" b="1" dirty="0" smtClean="0"/>
            <a:t>ЗАРПЛАТА</a:t>
          </a:r>
        </a:p>
        <a:p xmlns:a="http://schemas.openxmlformats.org/drawingml/2006/main">
          <a:r>
            <a:rPr lang="ru-RU" sz="2000" b="1" dirty="0" smtClean="0">
              <a:solidFill>
                <a:schemeClr val="tx1"/>
              </a:solidFill>
            </a:rPr>
            <a:t>+9,9%</a:t>
          </a:r>
        </a:p>
        <a:p xmlns:a="http://schemas.openxmlformats.org/drawingml/2006/main">
          <a:r>
            <a:rPr lang="ru-RU" sz="1200" b="1" dirty="0" smtClean="0"/>
            <a:t>к уровню 2022 года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0.40876</cdr:x>
      <cdr:y>0.38888</cdr:y>
    </cdr:from>
    <cdr:to>
      <cdr:x>0.59592</cdr:x>
      <cdr:y>0.55813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15488" y="1764792"/>
          <a:ext cx="1380744" cy="768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500" b="1" dirty="0" smtClean="0"/>
            <a:t>2023</a:t>
          </a:r>
          <a:endParaRPr lang="ru-RU" sz="45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2442F-D8CA-4A90-9F44-C650C3150D5D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76789"/>
            <a:ext cx="5438464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293B1-B5C7-4A0F-9E82-4E0E33C10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04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872" y="339511"/>
            <a:ext cx="94032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DB05156-7022-47FA-8449-64FDA730A9B5}"/>
              </a:ext>
            </a:extLst>
          </p:cNvPr>
          <p:cNvGrpSpPr/>
          <p:nvPr userDrawn="1"/>
        </p:nvGrpSpPr>
        <p:grpSpPr>
          <a:xfrm rot="5400000">
            <a:off x="4838674" y="5878916"/>
            <a:ext cx="228658" cy="1374406"/>
            <a:chOff x="7316420" y="1861156"/>
            <a:chExt cx="689857" cy="5103452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A3A6D6BC-9E2C-432C-9A5D-C060231AFDB0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A3C81B2F-B325-4145-8798-0F28B0C98B7C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BE6035F-7CC6-46C7-9AEB-6ADA10B1D38B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55801913-98AE-438B-BDE8-12666D966E2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38C4E16A-515C-4D25-BD61-670F72620E9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3CCA7F11-F003-4C26-B567-7140268ADCEF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4">
            <a:extLst>
              <a:ext uri="{FF2B5EF4-FFF2-40B4-BE49-F238E27FC236}">
                <a16:creationId xmlns="" xmlns:a16="http://schemas.microsoft.com/office/drawing/2014/main" id="{A769A459-AF04-45A7-80CE-4E8DC5AC49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10898" y="448887"/>
            <a:ext cx="2295426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1625640" rtl="0" eaLnBrk="1" fontAlgn="auto" latinLnBrk="1" hangingPunct="1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="" xmlns:a16="http://schemas.microsoft.com/office/drawing/2014/main" id="{DFE4068D-B3EC-469A-9F6F-A76002F6DB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93673" y="2009397"/>
            <a:ext cx="2295426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1625640" rtl="0" eaLnBrk="1" fontAlgn="auto" latinLnBrk="1" hangingPunct="1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="" xmlns:a16="http://schemas.microsoft.com/office/drawing/2014/main" id="{5C5441D4-AB74-4B7F-B4AC-DD976BF77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76448" y="448887"/>
            <a:ext cx="2295426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1625640" rtl="0" eaLnBrk="1" fontAlgn="auto" latinLnBrk="1" hangingPunct="1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="" xmlns:a16="http://schemas.microsoft.com/office/drawing/2014/main" id="{9EB123B0-D633-4FA6-9EA7-8A395458C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55120" y="3569907"/>
            <a:ext cx="2295426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1625640" rtl="0" eaLnBrk="1" fontAlgn="auto" latinLnBrk="1" hangingPunct="1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7DE9F876-6862-4E0C-A11E-9C7D17FE10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25654" y="14069"/>
            <a:ext cx="2780348" cy="6843932"/>
          </a:xfrm>
          <a:custGeom>
            <a:avLst/>
            <a:gdLst>
              <a:gd name="connsiteX0" fmla="*/ 3421966 w 3421966"/>
              <a:gd name="connsiteY0" fmla="*/ 0 h 6843932"/>
              <a:gd name="connsiteX1" fmla="*/ 3421966 w 3421966"/>
              <a:gd name="connsiteY1" fmla="*/ 6843932 h 6843932"/>
              <a:gd name="connsiteX2" fmla="*/ 0 w 3421966"/>
              <a:gd name="connsiteY2" fmla="*/ 3421966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3421966" y="0"/>
                </a:moveTo>
                <a:lnTo>
                  <a:pt x="3421966" y="6843932"/>
                </a:lnTo>
                <a:lnTo>
                  <a:pt x="0" y="34219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252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04472DF4-780C-4ADE-ADF2-F9FF59D5E3DF}"/>
              </a:ext>
            </a:extLst>
          </p:cNvPr>
          <p:cNvSpPr/>
          <p:nvPr userDrawn="1"/>
        </p:nvSpPr>
        <p:spPr>
          <a:xfrm>
            <a:off x="2" y="4146078"/>
            <a:ext cx="3427167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/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8DA4AA9B-DE3D-40EB-9F5D-E33991966CF3}"/>
              </a:ext>
            </a:extLst>
          </p:cNvPr>
          <p:cNvSpPr/>
          <p:nvPr userDrawn="1"/>
        </p:nvSpPr>
        <p:spPr>
          <a:xfrm>
            <a:off x="6511880" y="4146078"/>
            <a:ext cx="3427167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C0BCB32D-63B6-403B-AF38-CB68742DC0CC}"/>
              </a:ext>
            </a:extLst>
          </p:cNvPr>
          <p:cNvSpPr/>
          <p:nvPr userDrawn="1"/>
        </p:nvSpPr>
        <p:spPr>
          <a:xfrm>
            <a:off x="3152777" y="4498202"/>
            <a:ext cx="3600451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800"/>
          </a:p>
        </p:txBody>
      </p:sp>
      <p:grpSp>
        <p:nvGrpSpPr>
          <p:cNvPr id="5" name="Graphic 14">
            <a:extLst>
              <a:ext uri="{FF2B5EF4-FFF2-40B4-BE49-F238E27FC236}">
                <a16:creationId xmlns="" xmlns:a16="http://schemas.microsoft.com/office/drawing/2014/main" id="{EC269C82-1A20-453E-9C19-936C54DAF495}"/>
              </a:ext>
            </a:extLst>
          </p:cNvPr>
          <p:cNvGrpSpPr/>
          <p:nvPr userDrawn="1"/>
        </p:nvGrpSpPr>
        <p:grpSpPr>
          <a:xfrm>
            <a:off x="3397478" y="1466504"/>
            <a:ext cx="3222397" cy="3201070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976E0F3D-2583-4D45-BFC6-CB87342E7D6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57FAD70-6D4B-482B-95A9-4E04FB55ECCF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9D563A12-0F0A-4174-9A89-B35A42440D1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0C2CEB12-9BC1-4648-9624-BD1C7A1F902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80E5679B-A26F-4D11-A60A-B1A0979D6CD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19D55C80-D642-4CD0-B4B5-4986DF17909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874C12F8-D0E0-45A4-AC42-BDCA423A40C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41FEF898-9667-4F86-A5F6-CEDDC6C293E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</p:grpSp>
      <p:grpSp>
        <p:nvGrpSpPr>
          <p:cNvPr id="14" name="Graphic 14">
            <a:extLst>
              <a:ext uri="{FF2B5EF4-FFF2-40B4-BE49-F238E27FC236}">
                <a16:creationId xmlns="" xmlns:a16="http://schemas.microsoft.com/office/drawing/2014/main" id="{6466E66D-3BAE-425D-BC41-650435BB6D1C}"/>
              </a:ext>
            </a:extLst>
          </p:cNvPr>
          <p:cNvGrpSpPr/>
          <p:nvPr userDrawn="1"/>
        </p:nvGrpSpPr>
        <p:grpSpPr>
          <a:xfrm>
            <a:off x="652431" y="2123127"/>
            <a:ext cx="2229639" cy="2214881"/>
            <a:chOff x="2444748" y="555045"/>
            <a:chExt cx="7282048" cy="5727454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DFBCB55E-BA4A-4722-B00E-1D42824A242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6756075A-4F2A-4B6D-9790-C67B8D4AAF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53DD044-D8CB-4BE4-A652-EC88AE72017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4C0F7F19-7D20-46BD-BAF2-01D7B020C27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0DA2D2FE-EA18-49F0-9EF7-0F43A5C301F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5A0640C-4A28-4749-A6D0-C5A294D5F97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5B336D64-6D18-4EB9-9791-519A52CC9A37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8B9CE25C-4F42-4A53-A78D-C2B80F3231D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</p:grpSp>
      <p:grpSp>
        <p:nvGrpSpPr>
          <p:cNvPr id="23" name="Graphic 14">
            <a:extLst>
              <a:ext uri="{FF2B5EF4-FFF2-40B4-BE49-F238E27FC236}">
                <a16:creationId xmlns="" xmlns:a16="http://schemas.microsoft.com/office/drawing/2014/main" id="{4C761F98-172B-4C1D-AA69-0DDECF8B42B3}"/>
              </a:ext>
            </a:extLst>
          </p:cNvPr>
          <p:cNvGrpSpPr/>
          <p:nvPr userDrawn="1"/>
        </p:nvGrpSpPr>
        <p:grpSpPr>
          <a:xfrm>
            <a:off x="7111897" y="2123127"/>
            <a:ext cx="2229639" cy="2214881"/>
            <a:chOff x="2444748" y="555045"/>
            <a:chExt cx="7282048" cy="5727454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31DCA19F-9F67-49A5-A8DA-BAA1E14A328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77B11387-2F56-4E1F-8723-F0F0CF79A78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733A570-34CE-4BC0-96F1-78404650433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06BF6594-0686-4B3A-8A22-E45AE30E1F0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F34423DA-D34F-461C-861F-85E6100E780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88C16CA6-78CC-482B-B2E3-E2FE7687FF2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33250C-BA10-4121-AF30-F82F162C6D7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A2D59BB2-DE53-439B-99EC-82AAEDD01EA7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</p:grpSp>
      <p:sp>
        <p:nvSpPr>
          <p:cNvPr id="32" name="그림 개체 틀 2">
            <a:extLst>
              <a:ext uri="{FF2B5EF4-FFF2-40B4-BE49-F238E27FC236}">
                <a16:creationId xmlns="" xmlns:a16="http://schemas.microsoft.com/office/drawing/2014/main" id="{0DB6E3C2-C40C-4102-BF69-47AA9B9BAD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85819" y="1620360"/>
            <a:ext cx="3045111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그림 개체 틀 2">
            <a:extLst>
              <a:ext uri="{FF2B5EF4-FFF2-40B4-BE49-F238E27FC236}">
                <a16:creationId xmlns="" xmlns:a16="http://schemas.microsoft.com/office/drawing/2014/main" id="{677CFC62-2B4A-456E-BE05-1E1E77FC63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6153" y="2225937"/>
            <a:ext cx="2042200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4" name="그림 개체 틀 2">
            <a:extLst>
              <a:ext uri="{FF2B5EF4-FFF2-40B4-BE49-F238E27FC236}">
                <a16:creationId xmlns="" xmlns:a16="http://schemas.microsoft.com/office/drawing/2014/main" id="{B8AF8CA0-D485-461D-B32B-288B7416459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05619" y="2225937"/>
            <a:ext cx="2042200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Text Placeholder 9">
            <a:extLst>
              <a:ext uri="{FF2B5EF4-FFF2-40B4-BE49-F238E27FC236}">
                <a16:creationId xmlns="" xmlns:a16="http://schemas.microsoft.com/office/drawing/2014/main" id="{C92F677F-2353-4295-A595-533F1F0904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872" y="339511"/>
            <a:ext cx="94032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85B0FBAA-C8B0-4DB6-BFD4-9779F94E5944}"/>
              </a:ext>
            </a:extLst>
          </p:cNvPr>
          <p:cNvGrpSpPr/>
          <p:nvPr userDrawn="1"/>
        </p:nvGrpSpPr>
        <p:grpSpPr>
          <a:xfrm rot="5400000">
            <a:off x="4838674" y="5878916"/>
            <a:ext cx="228658" cy="1374406"/>
            <a:chOff x="7316420" y="1861156"/>
            <a:chExt cx="689857" cy="5103452"/>
          </a:xfrm>
        </p:grpSpPr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08290DD0-F2B3-4172-8DFA-3BA8A5F6400F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2D53E9A3-E57B-4204-BF9B-4AE6E66ADDF8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B4F5CA35-04A5-473F-998F-C7756015249C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8934F24F-7B1B-4044-AFBE-2466FBD7B2C7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="" xmlns:a16="http://schemas.microsoft.com/office/drawing/2014/main" id="{9EC92AEB-CA32-4F13-976C-FE745F858304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48872E85-CFD3-4815-85A8-0CCEC4689539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3BA6D116-08C4-4B82-9CED-6CAA135A4C41}"/>
              </a:ext>
            </a:extLst>
          </p:cNvPr>
          <p:cNvSpPr/>
          <p:nvPr userDrawn="1"/>
        </p:nvSpPr>
        <p:spPr>
          <a:xfrm>
            <a:off x="526260" y="619126"/>
            <a:ext cx="8861226" cy="5619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" name="그림 개체 틀 5">
            <a:extLst>
              <a:ext uri="{FF2B5EF4-FFF2-40B4-BE49-F238E27FC236}">
                <a16:creationId xmlns="" xmlns:a16="http://schemas.microsoft.com/office/drawing/2014/main" id="{94D1C30F-C049-4A2E-AA78-FB452C660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33550" y="0"/>
            <a:ext cx="32175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marR="0" indent="0" algn="ctr" defTabSz="1625640" rtl="0" eaLnBrk="1" fontAlgn="auto" latinLnBrk="1" hangingPunct="1">
              <a:lnSpc>
                <a:spcPct val="90000"/>
              </a:lnSpc>
              <a:spcBef>
                <a:spcPts val="1778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33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09349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775D3304-F06B-4905-8034-326782C7E4EA}"/>
              </a:ext>
            </a:extLst>
          </p:cNvPr>
          <p:cNvGrpSpPr/>
          <p:nvPr userDrawn="1"/>
        </p:nvGrpSpPr>
        <p:grpSpPr>
          <a:xfrm>
            <a:off x="2376486" y="1599606"/>
            <a:ext cx="5153035" cy="3484608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="" xmlns:a16="http://schemas.microsoft.com/office/drawing/2014/main" id="{07F8A63B-D184-4CD5-8DBC-971A155CA92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="" xmlns:a16="http://schemas.microsoft.com/office/drawing/2014/main" id="{A0B5DC62-199C-4D62-8C73-F7A0D4D68F6E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72E1BB28-E75E-43C6-A518-41157449D91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2E3A7629-E620-4EE4-9D18-57F801E2DA6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D2E17E0E-FDBA-4A1F-B35B-4A34A311CB8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078CB813-0DBC-4674-9CCC-578B191804B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EA461F5A-82E3-44FD-8776-84AECCFDBA9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6A7A05AF-5E39-45CA-B25D-95424BDF8CE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1EA28B16-E0A2-4B85-8806-216B2E39224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="" xmlns:a16="http://schemas.microsoft.com/office/drawing/2014/main" id="{D0038EED-C7DA-48EE-AAD1-4DA9DEB7562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D62659C9-8BB8-41FC-9D6E-ED553BB90C4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50CCA88F-3BEA-464E-A4B9-A2B71642092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="" xmlns:a16="http://schemas.microsoft.com/office/drawing/2014/main" id="{64B25DB6-835E-4C42-B6ED-3C69DB29AD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68812" y="1772580"/>
            <a:ext cx="3801710" cy="28461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133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="" xmlns:a16="http://schemas.microsoft.com/office/drawing/2014/main" id="{94E4B220-F13F-4399-A985-9091E84BCE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872" y="339511"/>
            <a:ext cx="94032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5CEEFBF-292E-495F-BB21-82A3E7605A30}"/>
              </a:ext>
            </a:extLst>
          </p:cNvPr>
          <p:cNvGrpSpPr/>
          <p:nvPr userDrawn="1"/>
        </p:nvGrpSpPr>
        <p:grpSpPr>
          <a:xfrm rot="5400000">
            <a:off x="4838674" y="5878916"/>
            <a:ext cx="228658" cy="1374406"/>
            <a:chOff x="7316420" y="1861156"/>
            <a:chExt cx="689857" cy="5103452"/>
          </a:xfrm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E0120445-9D2E-4C38-8C0F-33C6328651CD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4B27002C-0EA3-441D-8EE5-2A664BC84F29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C6D07AB3-E8A0-491A-8859-5F26088CA6BC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8446FD9E-F308-440E-B090-CBC9FC7EE219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06C1D924-6DAE-4F41-9584-1AA770C6A40F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4A545195-1C5A-4D1D-9E72-47CD0C01F8B9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72" y="332487"/>
            <a:ext cx="94032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872" y="339511"/>
            <a:ext cx="94032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72" y="123478"/>
            <a:ext cx="94032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87638" y="1131597"/>
            <a:ext cx="2893123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2"/>
          </a:p>
        </p:txBody>
      </p:sp>
      <p:sp>
        <p:nvSpPr>
          <p:cNvPr id="4" name="Rounded Rectangle 3"/>
          <p:cNvSpPr/>
          <p:nvPr userDrawn="1"/>
        </p:nvSpPr>
        <p:spPr>
          <a:xfrm>
            <a:off x="432201" y="1347500"/>
            <a:ext cx="12501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2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419664" y="1340890"/>
            <a:ext cx="685849" cy="556683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2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78259" y="895027"/>
            <a:ext cx="1813702" cy="20076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8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2489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78259" y="1492999"/>
            <a:ext cx="1813702" cy="20076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8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2489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2489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85998" y="5532579"/>
            <a:ext cx="1813500" cy="8594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89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2489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86001" y="3181550"/>
            <a:ext cx="2207803" cy="39225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978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4978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95300" y="6416680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84550" y="641668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85200" y="6416680"/>
            <a:ext cx="8255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199" y="1371600"/>
            <a:ext cx="8915400" cy="18288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495300" y="6416680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384550" y="641668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585200" y="6416680"/>
            <a:ext cx="8255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85900" y="3331698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95300" y="6416680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84550" y="641668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85200" y="6416680"/>
            <a:ext cx="8255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199" y="1371600"/>
            <a:ext cx="8915400" cy="182880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495300" y="6416680"/>
            <a:ext cx="2311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384550" y="641668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585200" y="6416680"/>
            <a:ext cx="8255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85900" y="3331698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609601"/>
            <a:ext cx="84201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953000"/>
            <a:ext cx="69342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8E3F-A914-4B3A-9325-E1EC340FE24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8770-EEC3-491B-987F-0A9F0E13D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1371601"/>
            <a:ext cx="84201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4068763"/>
            <a:ext cx="84201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8E3F-A914-4B3A-9325-E1EC340FE24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8770-EEC3-491B-987F-0A9F0E13D54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870450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87144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654789" y="3924300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8E3F-A914-4B3A-9325-E1EC340FE24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8770-EEC3-491B-987F-0A9F0E13D54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" y="1600200"/>
            <a:ext cx="4378452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437687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1600200"/>
            <a:ext cx="4378590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8E3F-A914-4B3A-9325-E1EC340FE24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8770-EEC3-491B-987F-0A9F0E13D54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95300" y="2212848"/>
            <a:ext cx="4378452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61966" y="2212849"/>
            <a:ext cx="4378452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8E3F-A914-4B3A-9325-E1EC340FE24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8770-EEC3-491B-987F-0A9F0E13D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345" y="266700"/>
            <a:ext cx="3259006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066" y="273051"/>
            <a:ext cx="54121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345" y="2438401"/>
            <a:ext cx="3259006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8E3F-A914-4B3A-9325-E1EC340FE24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8770-EEC3-491B-987F-0A9F0E13D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541" y="228600"/>
            <a:ext cx="6187809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33803" y="1143000"/>
            <a:ext cx="655928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9541" y="5810250"/>
            <a:ext cx="6187809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8E3F-A914-4B3A-9325-E1EC340FE24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8770-EEC3-491B-987F-0A9F0E13D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8E3F-A914-4B3A-9325-E1EC340FE24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8770-EEC3-491B-987F-0A9F0E13D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28E3F-A914-4B3A-9325-E1EC340FE24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68770-EEC3-491B-987F-0A9F0E13D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=""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872" y="339511"/>
            <a:ext cx="9403222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="" xmlns:a16="http://schemas.microsoft.com/office/drawing/2014/main" id="{F9DC0811-0AEE-48AE-88E3-0CE98AC8678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675720" y="1362066"/>
            <a:ext cx="1397574" cy="1720282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162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="" xmlns:a16="http://schemas.microsoft.com/office/drawing/2014/main" id="{BB684A2A-4E63-4C7E-9DDA-5481BB9652D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14584" y="4067351"/>
            <a:ext cx="1289239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162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="" xmlns:a16="http://schemas.microsoft.com/office/drawing/2014/main" id="{7FF7F52A-8872-45A7-9CB0-6399F1B288D6}"/>
              </a:ext>
            </a:extLst>
          </p:cNvPr>
          <p:cNvSpPr>
            <a:spLocks noGrp="1"/>
          </p:cNvSpPr>
          <p:nvPr userDrawn="1">
            <p:ph type="pic" sz="quarter" idx="45" hasCustomPrompt="1"/>
          </p:nvPr>
        </p:nvSpPr>
        <p:spPr>
          <a:xfrm>
            <a:off x="3700872" y="4067351"/>
            <a:ext cx="1289239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162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="" xmlns:a16="http://schemas.microsoft.com/office/drawing/2014/main" id="{08A4017F-6A05-43A5-995A-D8C10EA54CBA}"/>
              </a:ext>
            </a:extLst>
          </p:cNvPr>
          <p:cNvSpPr>
            <a:spLocks noGrp="1"/>
          </p:cNvSpPr>
          <p:nvPr userDrawn="1">
            <p:ph type="pic" sz="quarter" idx="46" hasCustomPrompt="1"/>
          </p:nvPr>
        </p:nvSpPr>
        <p:spPr>
          <a:xfrm>
            <a:off x="6787160" y="4067351"/>
            <a:ext cx="1289239" cy="158693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76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marR="0" indent="0" algn="ctr" defTabSz="162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770E9868-3AAD-4B34-BEA2-B50526787336}"/>
              </a:ext>
            </a:extLst>
          </p:cNvPr>
          <p:cNvGrpSpPr/>
          <p:nvPr userDrawn="1"/>
        </p:nvGrpSpPr>
        <p:grpSpPr>
          <a:xfrm rot="5400000">
            <a:off x="4838674" y="5878916"/>
            <a:ext cx="228658" cy="1374406"/>
            <a:chOff x="7316420" y="1861156"/>
            <a:chExt cx="689857" cy="5103452"/>
          </a:xfrm>
        </p:grpSpPr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2514F1D8-E525-4DE8-B724-643ABAC9AE07}"/>
                </a:ext>
              </a:extLst>
            </p:cNvPr>
            <p:cNvSpPr/>
            <p:nvPr/>
          </p:nvSpPr>
          <p:spPr>
            <a:xfrm>
              <a:off x="7316420" y="1861156"/>
              <a:ext cx="689857" cy="689857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FE862A4C-2F3A-44EA-9B13-AB448370E669}"/>
                </a:ext>
              </a:extLst>
            </p:cNvPr>
            <p:cNvSpPr/>
            <p:nvPr/>
          </p:nvSpPr>
          <p:spPr>
            <a:xfrm>
              <a:off x="7316420" y="2743875"/>
              <a:ext cx="689857" cy="689857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D6328244-9B76-44AD-9D98-ECA17C45B083}"/>
                </a:ext>
              </a:extLst>
            </p:cNvPr>
            <p:cNvSpPr/>
            <p:nvPr/>
          </p:nvSpPr>
          <p:spPr>
            <a:xfrm>
              <a:off x="7316420" y="3626594"/>
              <a:ext cx="689857" cy="689857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0089F497-0BD5-4E18-85F6-8EE310F96D0B}"/>
                </a:ext>
              </a:extLst>
            </p:cNvPr>
            <p:cNvSpPr/>
            <p:nvPr/>
          </p:nvSpPr>
          <p:spPr>
            <a:xfrm>
              <a:off x="7316420" y="4509313"/>
              <a:ext cx="689857" cy="689857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56970D4C-7529-482D-9E5A-8E42BE680D8D}"/>
                </a:ext>
              </a:extLst>
            </p:cNvPr>
            <p:cNvSpPr/>
            <p:nvPr/>
          </p:nvSpPr>
          <p:spPr>
            <a:xfrm>
              <a:off x="7316420" y="5392032"/>
              <a:ext cx="689857" cy="689857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CF4CAE1C-AB8A-430F-A858-3AD8B0746998}"/>
                </a:ext>
              </a:extLst>
            </p:cNvPr>
            <p:cNvSpPr/>
            <p:nvPr/>
          </p:nvSpPr>
          <p:spPr>
            <a:xfrm>
              <a:off x="7316420" y="6274751"/>
              <a:ext cx="689857" cy="689857"/>
            </a:xfrm>
            <a:prstGeom prst="ellipse">
              <a:avLst/>
            </a:prstGeom>
            <a:solidFill>
              <a:schemeClr val="accent6"/>
            </a:solidFill>
            <a:ln w="63500">
              <a:noFill/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8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3EDA40FE-25EC-4F3B-AFD0-21C347F8595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25137" y="5"/>
            <a:ext cx="5590878" cy="6871547"/>
          </a:xfrm>
          <a:custGeom>
            <a:avLst/>
            <a:gdLst>
              <a:gd name="connsiteX0" fmla="*/ 0 w 6858000"/>
              <a:gd name="connsiteY0" fmla="*/ 0 h 6848498"/>
              <a:gd name="connsiteX1" fmla="*/ 3429000 w 6858000"/>
              <a:gd name="connsiteY1" fmla="*/ 0 h 6848498"/>
              <a:gd name="connsiteX2" fmla="*/ 6858000 w 6858000"/>
              <a:gd name="connsiteY2" fmla="*/ 3429000 h 6848498"/>
              <a:gd name="connsiteX3" fmla="*/ 3438502 w 6858000"/>
              <a:gd name="connsiteY3" fmla="*/ 6848498 h 6848498"/>
              <a:gd name="connsiteX4" fmla="*/ 9502 w 6858000"/>
              <a:gd name="connsiteY4" fmla="*/ 6848498 h 6848498"/>
              <a:gd name="connsiteX5" fmla="*/ 3429000 w 6858000"/>
              <a:gd name="connsiteY5" fmla="*/ 3429000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48498">
                <a:moveTo>
                  <a:pt x="0" y="0"/>
                </a:moveTo>
                <a:lnTo>
                  <a:pt x="3429000" y="0"/>
                </a:lnTo>
                <a:lnTo>
                  <a:pt x="6858000" y="3429000"/>
                </a:lnTo>
                <a:lnTo>
                  <a:pt x="3438502" y="6848498"/>
                </a:lnTo>
                <a:lnTo>
                  <a:pt x="9502" y="6848498"/>
                </a:lnTo>
                <a:lnTo>
                  <a:pt x="342900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162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3B18C6E2-188D-48FE-BE1D-63F8CBBE66E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-4485" y="0"/>
            <a:ext cx="3242045" cy="6858000"/>
          </a:xfrm>
          <a:custGeom>
            <a:avLst/>
            <a:gdLst>
              <a:gd name="connsiteX0" fmla="*/ 0 w 3984681"/>
              <a:gd name="connsiteY0" fmla="*/ 0 h 6848498"/>
              <a:gd name="connsiteX1" fmla="*/ 555684 w 3984681"/>
              <a:gd name="connsiteY1" fmla="*/ 0 h 6848498"/>
              <a:gd name="connsiteX2" fmla="*/ 3984681 w 3984681"/>
              <a:gd name="connsiteY2" fmla="*/ 3428997 h 6848498"/>
              <a:gd name="connsiteX3" fmla="*/ 565179 w 3984681"/>
              <a:gd name="connsiteY3" fmla="*/ 6848498 h 6848498"/>
              <a:gd name="connsiteX4" fmla="*/ 0 w 3984681"/>
              <a:gd name="connsiteY4" fmla="*/ 6848498 h 684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681" h="6848498">
                <a:moveTo>
                  <a:pt x="0" y="0"/>
                </a:moveTo>
                <a:lnTo>
                  <a:pt x="555684" y="0"/>
                </a:lnTo>
                <a:lnTo>
                  <a:pt x="3984681" y="3428997"/>
                </a:lnTo>
                <a:lnTo>
                  <a:pt x="565179" y="6848498"/>
                </a:lnTo>
                <a:lnTo>
                  <a:pt x="0" y="68484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162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: Shape 140">
            <a:extLst>
              <a:ext uri="{FF2B5EF4-FFF2-40B4-BE49-F238E27FC236}">
                <a16:creationId xmlns="" xmlns:a16="http://schemas.microsoft.com/office/drawing/2014/main" id="{E1A58DF6-EE24-4D91-8403-F5F5EE802B14}"/>
              </a:ext>
            </a:extLst>
          </p:cNvPr>
          <p:cNvSpPr/>
          <p:nvPr userDrawn="1"/>
        </p:nvSpPr>
        <p:spPr>
          <a:xfrm>
            <a:off x="0" y="-1"/>
            <a:ext cx="5046045" cy="6263593"/>
          </a:xfrm>
          <a:custGeom>
            <a:avLst/>
            <a:gdLst>
              <a:gd name="connsiteX0" fmla="*/ 0 w 6210518"/>
              <a:gd name="connsiteY0" fmla="*/ 0 h 6344514"/>
              <a:gd name="connsiteX1" fmla="*/ 6210518 w 6210518"/>
              <a:gd name="connsiteY1" fmla="*/ 0 h 6344514"/>
              <a:gd name="connsiteX2" fmla="*/ 0 w 6210518"/>
              <a:gd name="connsiteY2" fmla="*/ 6344514 h 6344514"/>
              <a:gd name="connsiteX0" fmla="*/ 0 w 6210518"/>
              <a:gd name="connsiteY0" fmla="*/ 0 h 6295961"/>
              <a:gd name="connsiteX1" fmla="*/ 6210518 w 6210518"/>
              <a:gd name="connsiteY1" fmla="*/ 0 h 6295961"/>
              <a:gd name="connsiteX2" fmla="*/ 0 w 6210518"/>
              <a:gd name="connsiteY2" fmla="*/ 6295961 h 6295961"/>
              <a:gd name="connsiteX3" fmla="*/ 0 w 6210518"/>
              <a:gd name="connsiteY3" fmla="*/ 0 h 6295961"/>
              <a:gd name="connsiteX0" fmla="*/ 0 w 6210518"/>
              <a:gd name="connsiteY0" fmla="*/ 0 h 6263593"/>
              <a:gd name="connsiteX1" fmla="*/ 6210518 w 6210518"/>
              <a:gd name="connsiteY1" fmla="*/ 0 h 6263593"/>
              <a:gd name="connsiteX2" fmla="*/ 0 w 6210518"/>
              <a:gd name="connsiteY2" fmla="*/ 6263593 h 6263593"/>
              <a:gd name="connsiteX3" fmla="*/ 0 w 6210518"/>
              <a:gd name="connsiteY3" fmla="*/ 0 h 626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518" h="6263593">
                <a:moveTo>
                  <a:pt x="0" y="0"/>
                </a:moveTo>
                <a:lnTo>
                  <a:pt x="6210518" y="0"/>
                </a:lnTo>
                <a:lnTo>
                  <a:pt x="0" y="62635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36" name="Picture Placeholder 135">
            <a:extLst>
              <a:ext uri="{FF2B5EF4-FFF2-40B4-BE49-F238E27FC236}">
                <a16:creationId xmlns="" xmlns:a16="http://schemas.microsoft.com/office/drawing/2014/main" id="{52619E89-8BE6-4882-80BE-E5B90A2E25D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23404" y="665214"/>
            <a:ext cx="9415647" cy="3069750"/>
          </a:xfrm>
          <a:custGeom>
            <a:avLst/>
            <a:gdLst>
              <a:gd name="connsiteX0" fmla="*/ 8538295 w 11588489"/>
              <a:gd name="connsiteY0" fmla="*/ 1638313 h 3069750"/>
              <a:gd name="connsiteX1" fmla="*/ 9254015 w 11588489"/>
              <a:gd name="connsiteY1" fmla="*/ 2354032 h 3069750"/>
              <a:gd name="connsiteX2" fmla="*/ 8538297 w 11588489"/>
              <a:gd name="connsiteY2" fmla="*/ 3069750 h 3069750"/>
              <a:gd name="connsiteX3" fmla="*/ 7822577 w 11588489"/>
              <a:gd name="connsiteY3" fmla="*/ 2354032 h 3069750"/>
              <a:gd name="connsiteX4" fmla="*/ 10099736 w 11588489"/>
              <a:gd name="connsiteY4" fmla="*/ 1634131 h 3069750"/>
              <a:gd name="connsiteX5" fmla="*/ 10815454 w 11588489"/>
              <a:gd name="connsiteY5" fmla="*/ 2349850 h 3069750"/>
              <a:gd name="connsiteX6" fmla="*/ 10099737 w 11588489"/>
              <a:gd name="connsiteY6" fmla="*/ 3065568 h 3069750"/>
              <a:gd name="connsiteX7" fmla="*/ 9384018 w 11588489"/>
              <a:gd name="connsiteY7" fmla="*/ 2349849 h 3069750"/>
              <a:gd name="connsiteX8" fmla="*/ 6976855 w 11588489"/>
              <a:gd name="connsiteY8" fmla="*/ 1622938 h 3069750"/>
              <a:gd name="connsiteX9" fmla="*/ 7692574 w 11588489"/>
              <a:gd name="connsiteY9" fmla="*/ 2338658 h 3069750"/>
              <a:gd name="connsiteX10" fmla="*/ 6976856 w 11588489"/>
              <a:gd name="connsiteY10" fmla="*/ 3054377 h 3069750"/>
              <a:gd name="connsiteX11" fmla="*/ 6261136 w 11588489"/>
              <a:gd name="connsiteY11" fmla="*/ 2338657 h 3069750"/>
              <a:gd name="connsiteX12" fmla="*/ 5415414 w 11588489"/>
              <a:gd name="connsiteY12" fmla="*/ 1607564 h 3069750"/>
              <a:gd name="connsiteX13" fmla="*/ 6131134 w 11588489"/>
              <a:gd name="connsiteY13" fmla="*/ 2323284 h 3069750"/>
              <a:gd name="connsiteX14" fmla="*/ 5415415 w 11588489"/>
              <a:gd name="connsiteY14" fmla="*/ 3039002 h 3069750"/>
              <a:gd name="connsiteX15" fmla="*/ 4699696 w 11588489"/>
              <a:gd name="connsiteY15" fmla="*/ 2323283 h 3069750"/>
              <a:gd name="connsiteX16" fmla="*/ 3853976 w 11588489"/>
              <a:gd name="connsiteY16" fmla="*/ 1592191 h 3069750"/>
              <a:gd name="connsiteX17" fmla="*/ 4569692 w 11588489"/>
              <a:gd name="connsiteY17" fmla="*/ 2307910 h 3069750"/>
              <a:gd name="connsiteX18" fmla="*/ 3853976 w 11588489"/>
              <a:gd name="connsiteY18" fmla="*/ 3023628 h 3069750"/>
              <a:gd name="connsiteX19" fmla="*/ 3138256 w 11588489"/>
              <a:gd name="connsiteY19" fmla="*/ 2307910 h 3069750"/>
              <a:gd name="connsiteX20" fmla="*/ 2292535 w 11588489"/>
              <a:gd name="connsiteY20" fmla="*/ 1576817 h 3069750"/>
              <a:gd name="connsiteX21" fmla="*/ 3008253 w 11588489"/>
              <a:gd name="connsiteY21" fmla="*/ 2292536 h 3069750"/>
              <a:gd name="connsiteX22" fmla="*/ 2292536 w 11588489"/>
              <a:gd name="connsiteY22" fmla="*/ 3008255 h 3069750"/>
              <a:gd name="connsiteX23" fmla="*/ 1576817 w 11588489"/>
              <a:gd name="connsiteY23" fmla="*/ 2292535 h 3069750"/>
              <a:gd name="connsiteX24" fmla="*/ 731094 w 11588489"/>
              <a:gd name="connsiteY24" fmla="*/ 1561441 h 3069750"/>
              <a:gd name="connsiteX25" fmla="*/ 1446815 w 11588489"/>
              <a:gd name="connsiteY25" fmla="*/ 2277160 h 3069750"/>
              <a:gd name="connsiteX26" fmla="*/ 731095 w 11588489"/>
              <a:gd name="connsiteY26" fmla="*/ 2992879 h 3069750"/>
              <a:gd name="connsiteX27" fmla="*/ 15375 w 11588489"/>
              <a:gd name="connsiteY27" fmla="*/ 2277159 h 3069750"/>
              <a:gd name="connsiteX28" fmla="*/ 10872769 w 11588489"/>
              <a:gd name="connsiteY28" fmla="*/ 861096 h 3069750"/>
              <a:gd name="connsiteX29" fmla="*/ 11588489 w 11588489"/>
              <a:gd name="connsiteY29" fmla="*/ 1576815 h 3069750"/>
              <a:gd name="connsiteX30" fmla="*/ 10872770 w 11588489"/>
              <a:gd name="connsiteY30" fmla="*/ 2292534 h 3069750"/>
              <a:gd name="connsiteX31" fmla="*/ 10157052 w 11588489"/>
              <a:gd name="connsiteY31" fmla="*/ 1576814 h 3069750"/>
              <a:gd name="connsiteX32" fmla="*/ 7749888 w 11588489"/>
              <a:gd name="connsiteY32" fmla="*/ 849905 h 3069750"/>
              <a:gd name="connsiteX33" fmla="*/ 8465606 w 11588489"/>
              <a:gd name="connsiteY33" fmla="*/ 1565624 h 3069750"/>
              <a:gd name="connsiteX34" fmla="*/ 7749889 w 11588489"/>
              <a:gd name="connsiteY34" fmla="*/ 2281343 h 3069750"/>
              <a:gd name="connsiteX35" fmla="*/ 7034169 w 11588489"/>
              <a:gd name="connsiteY35" fmla="*/ 1565624 h 3069750"/>
              <a:gd name="connsiteX36" fmla="*/ 9311327 w 11588489"/>
              <a:gd name="connsiteY36" fmla="*/ 845723 h 3069750"/>
              <a:gd name="connsiteX37" fmla="*/ 10027046 w 11588489"/>
              <a:gd name="connsiteY37" fmla="*/ 1561442 h 3069750"/>
              <a:gd name="connsiteX38" fmla="*/ 9311329 w 11588489"/>
              <a:gd name="connsiteY38" fmla="*/ 2277161 h 3069750"/>
              <a:gd name="connsiteX39" fmla="*/ 8595610 w 11588489"/>
              <a:gd name="connsiteY39" fmla="*/ 1561441 h 3069750"/>
              <a:gd name="connsiteX40" fmla="*/ 6188447 w 11588489"/>
              <a:gd name="connsiteY40" fmla="*/ 834531 h 3069750"/>
              <a:gd name="connsiteX41" fmla="*/ 6904166 w 11588489"/>
              <a:gd name="connsiteY41" fmla="*/ 1550250 h 3069750"/>
              <a:gd name="connsiteX42" fmla="*/ 6188447 w 11588489"/>
              <a:gd name="connsiteY42" fmla="*/ 2265969 h 3069750"/>
              <a:gd name="connsiteX43" fmla="*/ 5472728 w 11588489"/>
              <a:gd name="connsiteY43" fmla="*/ 1550249 h 3069750"/>
              <a:gd name="connsiteX44" fmla="*/ 4627006 w 11588489"/>
              <a:gd name="connsiteY44" fmla="*/ 819156 h 3069750"/>
              <a:gd name="connsiteX45" fmla="*/ 5342726 w 11588489"/>
              <a:gd name="connsiteY45" fmla="*/ 1534875 h 3069750"/>
              <a:gd name="connsiteX46" fmla="*/ 4627008 w 11588489"/>
              <a:gd name="connsiteY46" fmla="*/ 2250595 h 3069750"/>
              <a:gd name="connsiteX47" fmla="*/ 3911289 w 11588489"/>
              <a:gd name="connsiteY47" fmla="*/ 1534875 h 3069750"/>
              <a:gd name="connsiteX48" fmla="*/ 3065568 w 11588489"/>
              <a:gd name="connsiteY48" fmla="*/ 803783 h 3069750"/>
              <a:gd name="connsiteX49" fmla="*/ 3781287 w 11588489"/>
              <a:gd name="connsiteY49" fmla="*/ 1519502 h 3069750"/>
              <a:gd name="connsiteX50" fmla="*/ 3065567 w 11588489"/>
              <a:gd name="connsiteY50" fmla="*/ 2235221 h 3069750"/>
              <a:gd name="connsiteX51" fmla="*/ 2349849 w 11588489"/>
              <a:gd name="connsiteY51" fmla="*/ 1519502 h 3069750"/>
              <a:gd name="connsiteX52" fmla="*/ 1504128 w 11588489"/>
              <a:gd name="connsiteY52" fmla="*/ 788408 h 3069750"/>
              <a:gd name="connsiteX53" fmla="*/ 2219846 w 11588489"/>
              <a:gd name="connsiteY53" fmla="*/ 1504127 h 3069750"/>
              <a:gd name="connsiteX54" fmla="*/ 1504128 w 11588489"/>
              <a:gd name="connsiteY54" fmla="*/ 2219847 h 3069750"/>
              <a:gd name="connsiteX55" fmla="*/ 788409 w 11588489"/>
              <a:gd name="connsiteY55" fmla="*/ 1504127 h 3069750"/>
              <a:gd name="connsiteX56" fmla="*/ 8522921 w 11588489"/>
              <a:gd name="connsiteY56" fmla="*/ 76872 h 3069750"/>
              <a:gd name="connsiteX57" fmla="*/ 9238640 w 11588489"/>
              <a:gd name="connsiteY57" fmla="*/ 792590 h 3069750"/>
              <a:gd name="connsiteX58" fmla="*/ 8522921 w 11588489"/>
              <a:gd name="connsiteY58" fmla="*/ 1508309 h 3069750"/>
              <a:gd name="connsiteX59" fmla="*/ 7807202 w 11588489"/>
              <a:gd name="connsiteY59" fmla="*/ 792589 h 3069750"/>
              <a:gd name="connsiteX60" fmla="*/ 10084360 w 11588489"/>
              <a:gd name="connsiteY60" fmla="*/ 72688 h 3069750"/>
              <a:gd name="connsiteX61" fmla="*/ 10800080 w 11588489"/>
              <a:gd name="connsiteY61" fmla="*/ 788407 h 3069750"/>
              <a:gd name="connsiteX62" fmla="*/ 10084362 w 11588489"/>
              <a:gd name="connsiteY62" fmla="*/ 1504125 h 3069750"/>
              <a:gd name="connsiteX63" fmla="*/ 9368642 w 11588489"/>
              <a:gd name="connsiteY63" fmla="*/ 788406 h 3069750"/>
              <a:gd name="connsiteX64" fmla="*/ 6961480 w 11588489"/>
              <a:gd name="connsiteY64" fmla="*/ 61496 h 3069750"/>
              <a:gd name="connsiteX65" fmla="*/ 7677199 w 11588489"/>
              <a:gd name="connsiteY65" fmla="*/ 777215 h 3069750"/>
              <a:gd name="connsiteX66" fmla="*/ 6961481 w 11588489"/>
              <a:gd name="connsiteY66" fmla="*/ 1492934 h 3069750"/>
              <a:gd name="connsiteX67" fmla="*/ 6245761 w 11588489"/>
              <a:gd name="connsiteY67" fmla="*/ 777215 h 3069750"/>
              <a:gd name="connsiteX68" fmla="*/ 5400039 w 11588489"/>
              <a:gd name="connsiteY68" fmla="*/ 46123 h 3069750"/>
              <a:gd name="connsiteX69" fmla="*/ 6115758 w 11588489"/>
              <a:gd name="connsiteY69" fmla="*/ 761842 h 3069750"/>
              <a:gd name="connsiteX70" fmla="*/ 5400040 w 11588489"/>
              <a:gd name="connsiteY70" fmla="*/ 1477561 h 3069750"/>
              <a:gd name="connsiteX71" fmla="*/ 4684320 w 11588489"/>
              <a:gd name="connsiteY71" fmla="*/ 761841 h 3069750"/>
              <a:gd name="connsiteX72" fmla="*/ 3838601 w 11588489"/>
              <a:gd name="connsiteY72" fmla="*/ 30748 h 3069750"/>
              <a:gd name="connsiteX73" fmla="*/ 4554317 w 11588489"/>
              <a:gd name="connsiteY73" fmla="*/ 746468 h 3069750"/>
              <a:gd name="connsiteX74" fmla="*/ 3838601 w 11588489"/>
              <a:gd name="connsiteY74" fmla="*/ 1462185 h 3069750"/>
              <a:gd name="connsiteX75" fmla="*/ 3122882 w 11588489"/>
              <a:gd name="connsiteY75" fmla="*/ 746466 h 3069750"/>
              <a:gd name="connsiteX76" fmla="*/ 2277161 w 11588489"/>
              <a:gd name="connsiteY76" fmla="*/ 15374 h 3069750"/>
              <a:gd name="connsiteX77" fmla="*/ 2992879 w 11588489"/>
              <a:gd name="connsiteY77" fmla="*/ 731094 h 3069750"/>
              <a:gd name="connsiteX78" fmla="*/ 2277161 w 11588489"/>
              <a:gd name="connsiteY78" fmla="*/ 1446812 h 3069750"/>
              <a:gd name="connsiteX79" fmla="*/ 1561440 w 11588489"/>
              <a:gd name="connsiteY79" fmla="*/ 731092 h 3069750"/>
              <a:gd name="connsiteX80" fmla="*/ 715719 w 11588489"/>
              <a:gd name="connsiteY80" fmla="*/ 0 h 3069750"/>
              <a:gd name="connsiteX81" fmla="*/ 1431439 w 11588489"/>
              <a:gd name="connsiteY81" fmla="*/ 715719 h 3069750"/>
              <a:gd name="connsiteX82" fmla="*/ 715719 w 11588489"/>
              <a:gd name="connsiteY82" fmla="*/ 1431438 h 3069750"/>
              <a:gd name="connsiteX83" fmla="*/ 0 w 11588489"/>
              <a:gd name="connsiteY83" fmla="*/ 715719 h 30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11588489" h="3069750">
                <a:moveTo>
                  <a:pt x="8538295" y="1638313"/>
                </a:moveTo>
                <a:lnTo>
                  <a:pt x="9254015" y="2354032"/>
                </a:lnTo>
                <a:lnTo>
                  <a:pt x="8538297" y="3069750"/>
                </a:lnTo>
                <a:lnTo>
                  <a:pt x="7822577" y="2354032"/>
                </a:lnTo>
                <a:close/>
                <a:moveTo>
                  <a:pt x="10099736" y="1634131"/>
                </a:moveTo>
                <a:lnTo>
                  <a:pt x="10815454" y="2349850"/>
                </a:lnTo>
                <a:lnTo>
                  <a:pt x="10099737" y="3065568"/>
                </a:lnTo>
                <a:lnTo>
                  <a:pt x="9384018" y="2349849"/>
                </a:lnTo>
                <a:close/>
                <a:moveTo>
                  <a:pt x="6976855" y="1622938"/>
                </a:moveTo>
                <a:lnTo>
                  <a:pt x="7692574" y="2338658"/>
                </a:lnTo>
                <a:lnTo>
                  <a:pt x="6976856" y="3054377"/>
                </a:lnTo>
                <a:lnTo>
                  <a:pt x="6261136" y="2338657"/>
                </a:lnTo>
                <a:close/>
                <a:moveTo>
                  <a:pt x="5415414" y="1607564"/>
                </a:moveTo>
                <a:lnTo>
                  <a:pt x="6131134" y="2323284"/>
                </a:lnTo>
                <a:lnTo>
                  <a:pt x="5415415" y="3039002"/>
                </a:lnTo>
                <a:lnTo>
                  <a:pt x="4699696" y="2323283"/>
                </a:lnTo>
                <a:close/>
                <a:moveTo>
                  <a:pt x="3853976" y="1592191"/>
                </a:moveTo>
                <a:lnTo>
                  <a:pt x="4569692" y="2307910"/>
                </a:lnTo>
                <a:lnTo>
                  <a:pt x="3853976" y="3023628"/>
                </a:lnTo>
                <a:lnTo>
                  <a:pt x="3138256" y="2307910"/>
                </a:lnTo>
                <a:close/>
                <a:moveTo>
                  <a:pt x="2292535" y="1576817"/>
                </a:moveTo>
                <a:lnTo>
                  <a:pt x="3008253" y="2292536"/>
                </a:lnTo>
                <a:lnTo>
                  <a:pt x="2292536" y="3008255"/>
                </a:lnTo>
                <a:lnTo>
                  <a:pt x="1576817" y="2292535"/>
                </a:lnTo>
                <a:close/>
                <a:moveTo>
                  <a:pt x="731094" y="1561441"/>
                </a:moveTo>
                <a:lnTo>
                  <a:pt x="1446815" y="2277160"/>
                </a:lnTo>
                <a:lnTo>
                  <a:pt x="731095" y="2992879"/>
                </a:lnTo>
                <a:lnTo>
                  <a:pt x="15375" y="2277159"/>
                </a:lnTo>
                <a:close/>
                <a:moveTo>
                  <a:pt x="10872769" y="861096"/>
                </a:moveTo>
                <a:lnTo>
                  <a:pt x="11588489" y="1576815"/>
                </a:lnTo>
                <a:lnTo>
                  <a:pt x="10872770" y="2292534"/>
                </a:lnTo>
                <a:lnTo>
                  <a:pt x="10157052" y="1576814"/>
                </a:lnTo>
                <a:close/>
                <a:moveTo>
                  <a:pt x="7749888" y="849905"/>
                </a:moveTo>
                <a:lnTo>
                  <a:pt x="8465606" y="1565624"/>
                </a:lnTo>
                <a:lnTo>
                  <a:pt x="7749889" y="2281343"/>
                </a:lnTo>
                <a:lnTo>
                  <a:pt x="7034169" y="1565624"/>
                </a:lnTo>
                <a:close/>
                <a:moveTo>
                  <a:pt x="9311327" y="845723"/>
                </a:moveTo>
                <a:lnTo>
                  <a:pt x="10027046" y="1561442"/>
                </a:lnTo>
                <a:lnTo>
                  <a:pt x="9311329" y="2277161"/>
                </a:lnTo>
                <a:lnTo>
                  <a:pt x="8595610" y="1561441"/>
                </a:lnTo>
                <a:close/>
                <a:moveTo>
                  <a:pt x="6188447" y="834531"/>
                </a:moveTo>
                <a:lnTo>
                  <a:pt x="6904166" y="1550250"/>
                </a:lnTo>
                <a:lnTo>
                  <a:pt x="6188447" y="2265969"/>
                </a:lnTo>
                <a:lnTo>
                  <a:pt x="5472728" y="1550249"/>
                </a:lnTo>
                <a:close/>
                <a:moveTo>
                  <a:pt x="4627006" y="819156"/>
                </a:moveTo>
                <a:lnTo>
                  <a:pt x="5342726" y="1534875"/>
                </a:lnTo>
                <a:lnTo>
                  <a:pt x="4627008" y="2250595"/>
                </a:lnTo>
                <a:lnTo>
                  <a:pt x="3911289" y="1534875"/>
                </a:lnTo>
                <a:close/>
                <a:moveTo>
                  <a:pt x="3065568" y="803783"/>
                </a:moveTo>
                <a:lnTo>
                  <a:pt x="3781287" y="1519502"/>
                </a:lnTo>
                <a:lnTo>
                  <a:pt x="3065567" y="2235221"/>
                </a:lnTo>
                <a:lnTo>
                  <a:pt x="2349849" y="1519502"/>
                </a:lnTo>
                <a:close/>
                <a:moveTo>
                  <a:pt x="1504128" y="788408"/>
                </a:moveTo>
                <a:lnTo>
                  <a:pt x="2219846" y="1504127"/>
                </a:lnTo>
                <a:lnTo>
                  <a:pt x="1504128" y="2219847"/>
                </a:lnTo>
                <a:lnTo>
                  <a:pt x="788409" y="1504127"/>
                </a:lnTo>
                <a:close/>
                <a:moveTo>
                  <a:pt x="8522921" y="76872"/>
                </a:moveTo>
                <a:lnTo>
                  <a:pt x="9238640" y="792590"/>
                </a:lnTo>
                <a:lnTo>
                  <a:pt x="8522921" y="1508309"/>
                </a:lnTo>
                <a:lnTo>
                  <a:pt x="7807202" y="792589"/>
                </a:lnTo>
                <a:close/>
                <a:moveTo>
                  <a:pt x="10084360" y="72688"/>
                </a:moveTo>
                <a:lnTo>
                  <a:pt x="10800080" y="788407"/>
                </a:lnTo>
                <a:lnTo>
                  <a:pt x="10084362" y="1504125"/>
                </a:lnTo>
                <a:lnTo>
                  <a:pt x="9368642" y="788406"/>
                </a:lnTo>
                <a:close/>
                <a:moveTo>
                  <a:pt x="6961480" y="61496"/>
                </a:moveTo>
                <a:lnTo>
                  <a:pt x="7677199" y="777215"/>
                </a:lnTo>
                <a:lnTo>
                  <a:pt x="6961481" y="1492934"/>
                </a:lnTo>
                <a:lnTo>
                  <a:pt x="6245761" y="777215"/>
                </a:lnTo>
                <a:close/>
                <a:moveTo>
                  <a:pt x="5400039" y="46123"/>
                </a:moveTo>
                <a:lnTo>
                  <a:pt x="6115758" y="761842"/>
                </a:lnTo>
                <a:lnTo>
                  <a:pt x="5400040" y="1477561"/>
                </a:lnTo>
                <a:lnTo>
                  <a:pt x="4684320" y="761841"/>
                </a:lnTo>
                <a:close/>
                <a:moveTo>
                  <a:pt x="3838601" y="30748"/>
                </a:moveTo>
                <a:lnTo>
                  <a:pt x="4554317" y="746468"/>
                </a:lnTo>
                <a:lnTo>
                  <a:pt x="3838601" y="1462185"/>
                </a:lnTo>
                <a:lnTo>
                  <a:pt x="3122882" y="746466"/>
                </a:lnTo>
                <a:close/>
                <a:moveTo>
                  <a:pt x="2277161" y="15374"/>
                </a:moveTo>
                <a:lnTo>
                  <a:pt x="2992879" y="731094"/>
                </a:lnTo>
                <a:lnTo>
                  <a:pt x="2277161" y="1446812"/>
                </a:lnTo>
                <a:lnTo>
                  <a:pt x="1561440" y="731092"/>
                </a:lnTo>
                <a:close/>
                <a:moveTo>
                  <a:pt x="715719" y="0"/>
                </a:moveTo>
                <a:lnTo>
                  <a:pt x="1431439" y="715719"/>
                </a:lnTo>
                <a:lnTo>
                  <a:pt x="715719" y="1431438"/>
                </a:lnTo>
                <a:lnTo>
                  <a:pt x="0" y="7157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16257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1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90" r:id="rId10"/>
    <p:sldLayoutId id="2147483682" r:id="rId11"/>
    <p:sldLayoutId id="2147483683" r:id="rId12"/>
    <p:sldLayoutId id="2147483684" r:id="rId13"/>
    <p:sldLayoutId id="2147483691" r:id="rId14"/>
    <p:sldLayoutId id="2147483686" r:id="rId15"/>
    <p:sldLayoutId id="2147483689" r:id="rId16"/>
    <p:sldLayoutId id="2147483687" r:id="rId17"/>
    <p:sldLayoutId id="2147483688" r:id="rId18"/>
    <p:sldLayoutId id="2147483671" r:id="rId19"/>
    <p:sldLayoutId id="2147483672" r:id="rId20"/>
    <p:sldLayoutId id="2147483754" r:id="rId21"/>
    <p:sldLayoutId id="2147483755" r:id="rId22"/>
  </p:sldLayoutIdLst>
  <p:hf sldNum="0" hdr="0" ftr="0" dt="0"/>
  <p:txStyles>
    <p:titleStyle>
      <a:lvl1pPr algn="l" defTabSz="162564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10" indent="-406410" algn="l" defTabSz="162564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29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50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71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92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513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332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153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972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21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40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61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82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102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921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742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563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56" r:id="rId2"/>
    <p:sldLayoutId id="2147483757" r:id="rId3"/>
  </p:sldLayoutIdLst>
  <p:hf sldNum="0" hdr="0" ftr="0" dt="0"/>
  <p:txStyles>
    <p:titleStyle>
      <a:lvl1pPr algn="l" defTabSz="162564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10" indent="-406410" algn="l" defTabSz="162564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29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50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71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92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513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332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153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972" indent="-406410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21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40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61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82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102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921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742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563" algn="l" defTabSz="162564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93627" y="6356351"/>
            <a:ext cx="2259806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4096" y="6356351"/>
            <a:ext cx="3085306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5219" y="6356351"/>
            <a:ext cx="608806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162574" y="6499384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6546" y="6499384"/>
            <a:ext cx="91836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s.town/otkrytyy-byudzhet-dlya-grazhdan/2023.php" TargetMode="External"/><Relationship Id="rId2" Type="http://schemas.openxmlformats.org/officeDocument/2006/relationships/hyperlink" Target="https://ars.town/otkrytyy-byudzhet-dlya-grazhdan/" TargetMode="Externa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55" y="1419534"/>
            <a:ext cx="1438574" cy="1893953"/>
          </a:xfrm>
          <a:prstGeom prst="rect">
            <a:avLst/>
          </a:prstGeom>
          <a:noFill/>
          <a:effectLst>
            <a:innerShdw blurRad="63500" dist="50800" dir="5400000">
              <a:schemeClr val="bg1">
                <a:lumMod val="95000"/>
                <a:lumOff val="5000"/>
                <a:alpha val="50000"/>
              </a:schemeClr>
            </a:innerShdw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53194" y="1374616"/>
            <a:ext cx="7065819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cs typeface="Segoe UI" panose="020B0502040204020203" pitchFamily="34" charset="0"/>
              </a:rPr>
              <a:t>БЮДЖЕТ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cs typeface="Segoe UI" panose="020B0502040204020203" pitchFamily="34" charset="0"/>
              </a:rPr>
              <a:t>ДЛЯ ГРАЖДАН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1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latin typeface="Century Gothic" panose="020B0502020202020204" pitchFamily="34" charset="0"/>
                <a:cs typeface="Segoe UI" panose="020B0502040204020203" pitchFamily="34" charset="0"/>
              </a:rPr>
              <a:t>к проекту бюджета Арсеньевского городского округа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b="1" dirty="0">
              <a:latin typeface="Century Gothic" panose="020B0502020202020204" pitchFamily="34" charset="0"/>
              <a:cs typeface="Segoe UI" panose="020B0502040204020203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latin typeface="Century Gothic" panose="020B0502020202020204" pitchFamily="34" charset="0"/>
                <a:cs typeface="Segoe UI" panose="020B0502040204020203" pitchFamily="34" charset="0"/>
              </a:rPr>
              <a:t>на 2023 год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effectLst/>
                <a:latin typeface="Century Gothic" panose="020B0502020202020204" pitchFamily="34" charset="0"/>
                <a:cs typeface="Segoe UI" panose="020B0502040204020203" pitchFamily="34" charset="0"/>
              </a:rPr>
              <a:t>и плановый период 2024 – 2025 годов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45" y="995224"/>
            <a:ext cx="4654696" cy="512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88" y="995224"/>
            <a:ext cx="4495173" cy="436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2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09" y="220472"/>
            <a:ext cx="960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181732"/>
              </p:ext>
            </p:extLst>
          </p:nvPr>
        </p:nvGraphicFramePr>
        <p:xfrm>
          <a:off x="396817" y="819507"/>
          <a:ext cx="9152623" cy="5778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5036"/>
                <a:gridCol w="1261906"/>
                <a:gridCol w="1261906"/>
                <a:gridCol w="1261906"/>
                <a:gridCol w="1261906"/>
                <a:gridCol w="1489963"/>
              </a:tblGrid>
              <a:tr h="558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</a:tr>
              <a:tr h="698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НАЛОГОВЫХ ДОХОДОВ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492 610,06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702 332,00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789 910,00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782 770,00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780 110,00</a:t>
                      </a:r>
                    </a:p>
                  </a:txBody>
                  <a:tcPr marL="9525" marR="9525" marT="9525" marB="0" anchor="ctr"/>
                </a:tc>
              </a:tr>
              <a:tr h="23575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</a:tr>
              <a:tr h="698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388 308,86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510 000,00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691 390,00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677 430,00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669 770,00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</a:tr>
              <a:tr h="698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</a:tr>
              <a:tr h="698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  СОВОКУПНЫЙ          ДОХОД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34 606,23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117 250,00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17 020,00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17 440,00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17 440,00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</a:tr>
              <a:tr h="698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    ИМУЩЕСТВО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48 264,71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57 000,00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62 000,00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67 000,00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</a:tr>
              <a:tr h="698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6 347,38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</a:tr>
              <a:tr h="7958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ПО ОТМЕНЕННЫМ НАЛОГАМ И СБОРАМ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2" marR="6522" marT="65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7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10" y="229098"/>
            <a:ext cx="960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329238"/>
              </p:ext>
            </p:extLst>
          </p:nvPr>
        </p:nvGraphicFramePr>
        <p:xfrm>
          <a:off x="396817" y="819507"/>
          <a:ext cx="9152623" cy="57788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5036"/>
                <a:gridCol w="1261906"/>
                <a:gridCol w="1261906"/>
                <a:gridCol w="1261906"/>
                <a:gridCol w="1261906"/>
                <a:gridCol w="1489963"/>
              </a:tblGrid>
              <a:tr h="558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факт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оценка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прогноз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2024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прогноз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2025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прогноз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</a:tr>
              <a:tr h="698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НЕНАЛОГОВЫХ ДОХОДОВ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56 647,49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44 005,00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48 130,00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107 460,00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131 460,00</a:t>
                      </a:r>
                    </a:p>
                  </a:txBody>
                  <a:tcPr marL="9525" marR="9525" marT="9525" marB="0" anchor="ctr"/>
                </a:tc>
              </a:tr>
              <a:tr h="23575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в том числе: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522" marR="6522" marT="6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</a:tr>
              <a:tr h="698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32 304,35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34 755,00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36 500,00</a:t>
                      </a:r>
                    </a:p>
                  </a:txBody>
                  <a:tcPr marL="9525" marR="9525" marT="9525" marB="0" anchor="ctr"/>
                </a:tc>
              </a:tr>
              <a:tr h="698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ЗА НЕГАТИВНОЕ ВОЗДЕЙСТВИЕ НА ОС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4 613,33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1 020,00</a:t>
                      </a:r>
                    </a:p>
                  </a:txBody>
                  <a:tcPr marL="9525" marR="9525" marT="9525" marB="0" anchor="ctr"/>
                </a:tc>
              </a:tr>
              <a:tr h="698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     ПЛАТНЫХ УСЛУГ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1 007,74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110,00</a:t>
                      </a:r>
                    </a:p>
                  </a:txBody>
                  <a:tcPr marL="9525" marR="9525" marT="9525" marB="0" anchor="ctr"/>
                </a:tc>
              </a:tr>
              <a:tr h="698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  ПРОДАЖИ ИМУЩЕСТВА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5 790,75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66 830,00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90 830,00</a:t>
                      </a:r>
                    </a:p>
                  </a:txBody>
                  <a:tcPr marL="9525" marR="9525" marT="9525" marB="0" anchor="ctr"/>
                </a:tc>
              </a:tr>
              <a:tr h="698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4 067,68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2 000,00</a:t>
                      </a:r>
                    </a:p>
                  </a:txBody>
                  <a:tcPr marL="9525" marR="9525" marT="9525" marB="0" anchor="ctr"/>
                </a:tc>
              </a:tr>
              <a:tr h="7958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ПРОЧЕЕ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8 863,64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913" y="108152"/>
            <a:ext cx="949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на выполнение муниципальных программ в 2023, 2024, 2025 годах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130272"/>
              </p:ext>
            </p:extLst>
          </p:nvPr>
        </p:nvGraphicFramePr>
        <p:xfrm>
          <a:off x="155275" y="595223"/>
          <a:ext cx="9514936" cy="60973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2559"/>
                <a:gridCol w="1017917"/>
                <a:gridCol w="1009291"/>
                <a:gridCol w="1035169"/>
              </a:tblGrid>
              <a:tr h="2134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/руб./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ctr"/>
                </a:tc>
              </a:tr>
              <a:tr h="213494"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ctr"/>
                </a:tc>
              </a:tr>
              <a:tr h="3869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"Экономическое развитие и инновационная экономика в  Арсеньевском городском округе"  на 2020-2027 годы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36 108 584,14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30 015 770,64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28 426 369,99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</a:tr>
              <a:tr h="22016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 образования Арсеньевского городского округа" на 2020-2027годы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989 245 906,10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1 027 249 363,37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1 062 990 979,00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</a:tr>
              <a:tr h="22399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"Доступная среда" на период 2020-2027 годы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1 555 000,00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</a:tr>
              <a:tr h="22016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"Благоустройство Арсеньевского городского округа" на 2020-2027 годы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47 086 150,52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47 640 139,95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47 100 598,52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</a:tr>
              <a:tr h="220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культуры Арсеньевского городского округа" на 2020-2027 годы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126 412 229,00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122 242 249,00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122 237 249,00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</a:tr>
              <a:tr h="30356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"Обеспечение доступным жильем и качественными услугами ЖКХ населения  Арсеньевского городского округа" на 2020-2027 годы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26 899 581,18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27 113 195,51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27 003 050,24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</a:tr>
              <a:tr h="287071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"Безопасный город" на 2020-2024 годы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28 325 458,83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28 530 958,83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28 530 958,83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</a:tr>
              <a:tr h="29021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 программа "Развитие физической культуры и  спорта  в Арсеньевском городском округе" на 2020-2027 годы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104 708 536,60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99 324 180,61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98 622 535,97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</a:tr>
              <a:tr h="28688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"Материально-техническое обеспечение органов местного самоуправления Арсеньевского городского округа" на 2020-2027 годы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34 576 277,00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34 580 777,00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34 580 777,00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</a:tr>
              <a:tr h="21149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"Информационное общество" на 2020-2027 годы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7 556 327,24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7 590 527,24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7 635 127,24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</a:tr>
              <a:tr h="22016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транспортного комплекса Арсеньевского городского округа" на 2020-2027 годы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15 268 617,02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10 143 617,02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10 143 617,02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</a:tr>
              <a:tr h="28087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"Энергоэффективность и развитие энергетики Арсеньевского городского округа" на 2020 – 2027 годы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66 238 307,00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12 673 500,00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12 673 500,00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</a:tr>
              <a:tr h="29355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"Противодействие коррупции в органах местного самоуправления Арсеньевского  городского округа" на 2020 – 2027 годы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117 000,00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112 000,00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</a:tr>
              <a:tr h="21149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муниципальной службы в Арсеньевском городском округе" на 2020-2027 годы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132 000,00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117 000,00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117 000,00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</a:tr>
              <a:tr h="31023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внутреннего и въездного туризма на территории Арсеньевского городского округа" на 2020-2027 годы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</a:tr>
              <a:tr h="3435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 современной городской среды городского округа"в Арсеньевском городском округе" на 2020-2027 годы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ctr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50 569 796,21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71 964 436,96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71 964 436,96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</a:tr>
              <a:tr h="400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"Укрепление общественного здоровья населения Арсеньевского городского округа на 2021-2027 годы"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ctr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</a:tr>
              <a:tr h="56709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направления деятельности органов местного самоуправления  городского округа, учреждений образования, культуры и иных значимых учреждений, указанных в ведомственной структуре расходов бюджета  городского округа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163 508 949,38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163 707 173,38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165 919 119,49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</a:tr>
              <a:tr h="2221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расходов: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1 697 663 720,22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1 684 589 889,51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  <a:tc>
                  <a:txBody>
                    <a:bodyPr/>
                    <a:lstStyle/>
                    <a:p>
                      <a:pPr algn="r" fontAlgn="auto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1 718 760 319,26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8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913" y="108152"/>
            <a:ext cx="949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 по разделам и подразделам  в 2023, 2024, 2025 годах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48219"/>
              </p:ext>
            </p:extLst>
          </p:nvPr>
        </p:nvGraphicFramePr>
        <p:xfrm>
          <a:off x="155275" y="595223"/>
          <a:ext cx="9514936" cy="5279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4642"/>
                <a:gridCol w="1526875"/>
                <a:gridCol w="1181819"/>
                <a:gridCol w="1371600"/>
              </a:tblGrid>
              <a:tr h="2134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/руб./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ctr"/>
                </a:tc>
              </a:tr>
              <a:tr h="213494"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5" marR="2775" marT="2775" marB="0" anchor="ctr"/>
                </a:tc>
              </a:tr>
              <a:tr h="3869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38695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законодательных органов и органов местного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самоуправления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169 398 019,08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166 855 381,16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167 196 884,16</a:t>
                      </a:r>
                    </a:p>
                  </a:txBody>
                  <a:tcPr marL="9525" marR="9525" marT="9525" marB="0" anchor="b"/>
                </a:tc>
              </a:tr>
              <a:tr h="386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2 871 784,00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2 871 784,00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2 871 784,00</a:t>
                      </a:r>
                    </a:p>
                  </a:txBody>
                  <a:tcPr marL="9525" marR="9525" marT="9525" marB="0" anchor="b"/>
                </a:tc>
              </a:tr>
              <a:tr h="386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10 055 000,00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10 064 700,00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10 075 300,00</a:t>
                      </a:r>
                    </a:p>
                  </a:txBody>
                  <a:tcPr marL="9525" marR="9525" marT="9525" marB="0" anchor="b"/>
                </a:tc>
              </a:tr>
              <a:tr h="386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17 573 065,00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17 573 065,00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17 573 065,00</a:t>
                      </a:r>
                    </a:p>
                  </a:txBody>
                  <a:tcPr marL="9525" marR="9525" marT="9525" marB="0" anchor="b"/>
                </a:tc>
              </a:tr>
              <a:tr h="386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32 666,00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29 035,00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29 035,00</a:t>
                      </a:r>
                    </a:p>
                  </a:txBody>
                  <a:tcPr marL="9525" marR="9525" marT="9525" marB="0" anchor="b"/>
                </a:tc>
              </a:tr>
              <a:tr h="386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18 023 673,96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18 023 673,96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18 023 673,96</a:t>
                      </a:r>
                    </a:p>
                  </a:txBody>
                  <a:tcPr marL="9525" marR="9525" marT="9525" marB="0" anchor="b"/>
                </a:tc>
              </a:tr>
              <a:tr h="386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450 000,00</a:t>
                      </a:r>
                    </a:p>
                  </a:txBody>
                  <a:tcPr marL="9525" marR="9525" marT="9525" marB="0" anchor="b"/>
                </a:tc>
              </a:tr>
              <a:tr h="386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120 391 830,12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117 843 123,20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118 174 026,20</a:t>
                      </a:r>
                    </a:p>
                  </a:txBody>
                  <a:tcPr marL="9525" marR="9525" marT="9525" marB="0" anchor="b"/>
                </a:tc>
              </a:tr>
              <a:tr h="38695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Правоохранительная деятельность и обеспечение безопасности государства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19 762 532,75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19 762 532,75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19 762 532,75</a:t>
                      </a:r>
                    </a:p>
                  </a:txBody>
                  <a:tcPr marL="9525" marR="9525" marT="9525" marB="0" anchor="b"/>
                </a:tc>
              </a:tr>
              <a:tr h="386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Гражданская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10 000,00</a:t>
                      </a:r>
                    </a:p>
                  </a:txBody>
                  <a:tcPr marL="9525" marR="9525" marT="9525" marB="0" anchor="b"/>
                </a:tc>
              </a:tr>
              <a:tr h="386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19 752 532,75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19 752 532,75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19 752 532,75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913" y="108152"/>
            <a:ext cx="9497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 по разделам и подразделам  в 2023, 2024, 2025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160848"/>
              </p:ext>
            </p:extLst>
          </p:nvPr>
        </p:nvGraphicFramePr>
        <p:xfrm>
          <a:off x="232913" y="1031482"/>
          <a:ext cx="9514936" cy="5435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4642"/>
                <a:gridCol w="1526875"/>
                <a:gridCol w="1181819"/>
                <a:gridCol w="1371600"/>
              </a:tblGrid>
              <a:tr h="3284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232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18 221 089,98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11 347 752,40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11 347 752,40</a:t>
                      </a:r>
                    </a:p>
                  </a:txBody>
                  <a:tcPr marL="9525" marR="9525" marT="9525" marB="0" anchor="b"/>
                </a:tc>
              </a:tr>
              <a:tr h="198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2 764 085,88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760 748,30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760 748,30</a:t>
                      </a:r>
                    </a:p>
                  </a:txBody>
                  <a:tcPr marL="9525" marR="9525" marT="9525" marB="0" anchor="b"/>
                </a:tc>
              </a:tr>
              <a:tr h="181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Водное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130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3 387,08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3 387,08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3 387,08</a:t>
                      </a:r>
                    </a:p>
                  </a:txBody>
                  <a:tcPr marL="9525" marR="9525" marT="9525" marB="0" anchor="b"/>
                </a:tc>
              </a:tr>
              <a:tr h="224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15 268 617,02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10 143 617,02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10 143 617,02</a:t>
                      </a:r>
                    </a:p>
                  </a:txBody>
                  <a:tcPr marL="9525" marR="9525" marT="9525" marB="0" anchor="b"/>
                </a:tc>
              </a:tr>
              <a:tr h="2242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185 000,00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440 000,00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440 000,00</a:t>
                      </a:r>
                    </a:p>
                  </a:txBody>
                  <a:tcPr marL="9525" marR="9525" marT="9525" marB="0" anchor="b"/>
                </a:tc>
              </a:tr>
              <a:tr h="19840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165 695 798,56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134 089 093,48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133 549 617,00</a:t>
                      </a:r>
                    </a:p>
                  </a:txBody>
                  <a:tcPr marL="9525" marR="9525" marT="9525" marB="0" anchor="b"/>
                </a:tc>
              </a:tr>
              <a:tr h="189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1 200 000,00</a:t>
                      </a:r>
                    </a:p>
                  </a:txBody>
                  <a:tcPr marL="9525" marR="9525" marT="9525" marB="0" anchor="b"/>
                </a:tc>
              </a:tr>
              <a:tr h="1865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56 338 307,00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2 782 892,80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2 782 892,80</a:t>
                      </a:r>
                    </a:p>
                  </a:txBody>
                  <a:tcPr marL="9525" marR="9525" marT="9525" marB="0" anchor="b"/>
                </a:tc>
              </a:tr>
              <a:tr h="183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108 155 946,73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130 104 576,91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129 565 035,48</a:t>
                      </a:r>
                    </a:p>
                  </a:txBody>
                  <a:tcPr marL="9525" marR="9525" marT="9525" marB="0" anchor="b"/>
                </a:tc>
              </a:tr>
              <a:tr h="2071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1 544,83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1 623,77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1 688,72</a:t>
                      </a:r>
                    </a:p>
                  </a:txBody>
                  <a:tcPr marL="9525" marR="9525" marT="9525" marB="0" anchor="b"/>
                </a:tc>
              </a:tr>
              <a:tr h="24769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1 027 916 600,10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1 068 700 357,37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1 103 459 973,00</a:t>
                      </a:r>
                    </a:p>
                  </a:txBody>
                  <a:tcPr marL="9525" marR="9525" marT="9525" marB="0" anchor="b"/>
                </a:tc>
              </a:tr>
              <a:tr h="2748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376 758 202,36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392 380 560,31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406 312 189,10</a:t>
                      </a:r>
                    </a:p>
                  </a:txBody>
                  <a:tcPr marL="9525" marR="9525" marT="9525" marB="0" anchor="b"/>
                </a:tc>
              </a:tr>
              <a:tr h="2255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495 611 624,54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526 627 665,17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547 492 162,86</a:t>
                      </a:r>
                    </a:p>
                  </a:txBody>
                  <a:tcPr marL="9525" marR="9525" marT="9525" marB="0" anchor="b"/>
                </a:tc>
              </a:tr>
              <a:tr h="258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101 242 272,49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101 354 477,86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101 309 272,85</a:t>
                      </a:r>
                    </a:p>
                  </a:txBody>
                  <a:tcPr marL="9525" marR="9525" marT="9525" marB="0" anchor="b"/>
                </a:tc>
              </a:tr>
              <a:tr h="2871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313 000,00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288 000,00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281 000,00</a:t>
                      </a:r>
                    </a:p>
                  </a:txBody>
                  <a:tcPr marL="9525" marR="9525" marT="9525" marB="0" anchor="b"/>
                </a:tc>
              </a:tr>
              <a:tr h="232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11 857 735,35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6 243 569,55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6 243 569,55</a:t>
                      </a:r>
                    </a:p>
                  </a:txBody>
                  <a:tcPr marL="9525" marR="9525" marT="9525" marB="0" anchor="b"/>
                </a:tc>
              </a:tr>
              <a:tr h="250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42 133 765,36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41 806 084,48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41 821 778,64</a:t>
                      </a:r>
                    </a:p>
                  </a:txBody>
                  <a:tcPr marL="9525" marR="9525" marT="9525" marB="0" anchor="b"/>
                </a:tc>
              </a:tr>
              <a:tr h="226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искусство и кинематография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90 044 381,08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86 119 101,08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86 114 101,08</a:t>
                      </a:r>
                    </a:p>
                  </a:txBody>
                  <a:tcPr marL="9525" marR="9525" marT="9525" marB="0" anchor="b"/>
                </a:tc>
              </a:tr>
              <a:tr h="2951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60 139 229,08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56 213 929,08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56 208 929,08</a:t>
                      </a:r>
                    </a:p>
                  </a:txBody>
                  <a:tcPr marL="9525" marR="9525" marT="9525" marB="0" anchor="b"/>
                </a:tc>
              </a:tr>
              <a:tr h="2871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29 905 152,00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29 905 172,00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29 905 172,00</a:t>
                      </a:r>
                    </a:p>
                  </a:txBody>
                  <a:tcPr marL="9525" marR="9525" marT="9525" marB="0" anchor="b"/>
                </a:tc>
              </a:tr>
              <a:tr h="24401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93 340 810,01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93 226 278,18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95 131 111,07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3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913" y="108152"/>
            <a:ext cx="9497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 по разделам и подразделам  в 2023, 2024, 2025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694272"/>
              </p:ext>
            </p:extLst>
          </p:nvPr>
        </p:nvGraphicFramePr>
        <p:xfrm>
          <a:off x="232913" y="1031482"/>
          <a:ext cx="9514936" cy="33673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4642"/>
                <a:gridCol w="1526875"/>
                <a:gridCol w="1181819"/>
                <a:gridCol w="1371600"/>
              </a:tblGrid>
              <a:tr h="3284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232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3 423 682,58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3 423 682,58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3 423 682,58</a:t>
                      </a:r>
                    </a:p>
                  </a:txBody>
                  <a:tcPr marL="9525" marR="9525" marT="9525" marB="0" anchor="b"/>
                </a:tc>
              </a:tr>
              <a:tr h="232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9 051 497,78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7 090 719,31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6 980 574,04</a:t>
                      </a:r>
                    </a:p>
                  </a:txBody>
                  <a:tcPr marL="9525" marR="9525" marT="9525" marB="0" anchor="b"/>
                </a:tc>
              </a:tr>
              <a:tr h="232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80 315 629,65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82 161 876,29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84 076 854,45</a:t>
                      </a:r>
                    </a:p>
                  </a:txBody>
                  <a:tcPr marL="9525" marR="9525" marT="9525" marB="0" anchor="b"/>
                </a:tc>
              </a:tr>
              <a:tr h="232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550 000,00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550 000,00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650 000,00</a:t>
                      </a:r>
                    </a:p>
                  </a:txBody>
                  <a:tcPr marL="9525" marR="9525" marT="9525" marB="0" anchor="b"/>
                </a:tc>
              </a:tr>
              <a:tr h="232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104 529 036,60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99 144 680,61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98 443 035,97</a:t>
                      </a:r>
                    </a:p>
                  </a:txBody>
                  <a:tcPr marL="9525" marR="9525" marT="9525" marB="0" anchor="b"/>
                </a:tc>
              </a:tr>
              <a:tr h="232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92 264 043,33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86 687 072,77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86 708 773,12</a:t>
                      </a:r>
                    </a:p>
                  </a:txBody>
                  <a:tcPr marL="9525" marR="9525" marT="9525" marB="0" anchor="b"/>
                </a:tc>
              </a:tr>
              <a:tr h="232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Спорт высших достижений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622 500,42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723 344,99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32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11 642 492,85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11 734 262,85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11 734 262,85</a:t>
                      </a:r>
                    </a:p>
                  </a:txBody>
                  <a:tcPr marL="9525" marR="9525" marT="9525" marB="0" anchor="b"/>
                </a:tc>
              </a:tr>
              <a:tr h="232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3 655 682,00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3 655 682,00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3 655 682,00</a:t>
                      </a:r>
                    </a:p>
                  </a:txBody>
                  <a:tcPr marL="9525" marR="9525" marT="9525" marB="0" anchor="b"/>
                </a:tc>
              </a:tr>
              <a:tr h="232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3 655 682,00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3 655 682,00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3 655 682,00</a:t>
                      </a:r>
                    </a:p>
                  </a:txBody>
                  <a:tcPr marL="9525" marR="9525" marT="9525" marB="0" anchor="b"/>
                </a:tc>
              </a:tr>
              <a:tr h="232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5 099 770,06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1 689 030,48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99 629,83</a:t>
                      </a:r>
                    </a:p>
                  </a:txBody>
                  <a:tcPr marL="9525" marR="9525" marT="9525" marB="0" anchor="b"/>
                </a:tc>
              </a:tr>
              <a:tr h="2329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Обслуживаниегосударственного внутреннего и муниципального долга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5 099 770,06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1 689 030,48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99 629,83</a:t>
                      </a:r>
                    </a:p>
                  </a:txBody>
                  <a:tcPr marL="9525" marR="9525" marT="9525" marB="0" anchor="b"/>
                </a:tc>
              </a:tr>
              <a:tr h="2440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расходов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1 697 663 720,22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1 684 589 889,51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1 718 760 319,26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3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154" y="198407"/>
            <a:ext cx="9463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Сведения о расходах </a:t>
            </a:r>
            <a:r>
              <a:rPr lang="ru-RU" dirty="0" smtClean="0"/>
              <a:t>бюджета  </a:t>
            </a:r>
            <a:r>
              <a:rPr lang="ru-RU" dirty="0"/>
              <a:t>с учетом интересов целевых групп на 2023 год в сравнении  с плановым значением  2022 годом и отчетным 2021 </a:t>
            </a:r>
            <a:r>
              <a:rPr lang="ru-RU" dirty="0" smtClean="0"/>
              <a:t>годом</a:t>
            </a:r>
          </a:p>
          <a:p>
            <a:pPr algn="r"/>
            <a:r>
              <a:rPr lang="ru-RU" dirty="0" smtClean="0"/>
              <a:t>(тыс. руб.)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871554"/>
              </p:ext>
            </p:extLst>
          </p:nvPr>
        </p:nvGraphicFramePr>
        <p:xfrm>
          <a:off x="504642" y="1315528"/>
          <a:ext cx="9139688" cy="4870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5121"/>
                <a:gridCol w="1161794"/>
                <a:gridCol w="1165564"/>
                <a:gridCol w="1052403"/>
                <a:gridCol w="1052403"/>
                <a:gridCol w="1052403"/>
              </a:tblGrid>
              <a:tr h="3381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бюджет  2022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</a:tr>
              <a:tr h="309448">
                <a:tc gridSpan="6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доступным жильем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</a:tr>
              <a:tr h="30944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 ремонт муниципального жилищного фонда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2 958,08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2 805,10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</a:tr>
              <a:tr h="171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 молодых семей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2 661,75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3 460,27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2 751,50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2 955,72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2 845,57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</a:tr>
              <a:tr h="722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жилыми помещениями детей-сирот,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детей,оставшихся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 попечения родителей, лиц из числа детей-сирот и детей, оставшихся без попечения родителей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41 489,21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57 324,24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22 948,08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22 948,08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22 948,08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</a:tr>
              <a:tr h="14326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транспортного комплекса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автомобильных дорог общего пользования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58 372,18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56 822,28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5 275,00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5 275,00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</a:tr>
              <a:tr h="62462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дворовых территорий многоквартирных домов и проездов к дворовым территориям многоквартирных домов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435,37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15 463,92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</a:tr>
              <a:tr h="4641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безопасности дорожного движения на территории  Арсеньевского округа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3 533,62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2 932,72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4 268,62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4 268,62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4 268,62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</a:tr>
              <a:tr h="183377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079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территории Арсеньевского округа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41 282,32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43 797,79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39 916,14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39 916,14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39 916,14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</a:tr>
              <a:tr h="28652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территории городских кладбищ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1 089,22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1 232,77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1206,93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1760,92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1221,38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</a:tr>
              <a:tr h="26245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Озеленение Арсеньевского городского округа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2 008,58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2 189,54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2539,19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2539,19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2539,19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</a:tr>
              <a:tr h="26933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и развитие системы ливневой канализации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3 905,44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5 213,96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1909,87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1909,87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1909,87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0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154" y="94890"/>
            <a:ext cx="9463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интересов целевых групп на 2023 год в сравнении  с плановым значением  2022 годом и отчетным 2021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годом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321803"/>
              </p:ext>
            </p:extLst>
          </p:nvPr>
        </p:nvGraphicFramePr>
        <p:xfrm>
          <a:off x="250167" y="1121737"/>
          <a:ext cx="9394165" cy="52166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8535"/>
                <a:gridCol w="1042857"/>
                <a:gridCol w="1165564"/>
                <a:gridCol w="1052403"/>
                <a:gridCol w="1052403"/>
                <a:gridCol w="1052403"/>
              </a:tblGrid>
              <a:tr h="38751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2021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бюджет  2022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1" marR="5731" marT="5731" marB="0" anchor="b"/>
                </a:tc>
              </a:tr>
              <a:tr h="215068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образования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системы дошкольного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331 249,55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360 344,69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375 180,20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390 432,56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404 884,19</a:t>
                      </a:r>
                    </a:p>
                  </a:txBody>
                  <a:tcPr marL="9525" marR="9525" marT="9525" marB="0" anchor="b"/>
                </a:tc>
              </a:tr>
              <a:tr h="32279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системы общего образования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409 265,59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458 932,18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489 623,32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520 334,36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541 653,86</a:t>
                      </a:r>
                    </a:p>
                  </a:txBody>
                  <a:tcPr marL="9525" marR="9525" marT="9525" marB="0" anchor="b"/>
                </a:tc>
              </a:tr>
              <a:tr h="3914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системы дополнительного образования, отдыха,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оздоровления 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занятости детей и подростков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91 284,55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68 510,59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71 047,93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65 580,67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65 535,47</a:t>
                      </a:r>
                    </a:p>
                  </a:txBody>
                  <a:tcPr marL="9525" marR="9525" marT="9525" marB="0" anchor="b"/>
                </a:tc>
              </a:tr>
              <a:tr h="2697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 по развитию образования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4 894,92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45 840,41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53 394,45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50 901,76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50 917,46</a:t>
                      </a:r>
                    </a:p>
                  </a:txBody>
                  <a:tcPr marL="9525" marR="9525" marT="9525" marB="0" anchor="ctr"/>
                </a:tc>
              </a:tr>
              <a:tr h="20070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культуры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07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Комплектование фондов общедоступных библиотек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233,45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693,20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693,20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693,20</a:t>
                      </a:r>
                    </a:p>
                  </a:txBody>
                  <a:tcPr marL="9525" marR="9525" marT="9525" marB="0" anchor="b"/>
                </a:tc>
              </a:tr>
              <a:tr h="3914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Материально-техническое оснащение муниципальных учреждений культуры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1 605,05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18 016,75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5 149,80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</a:tr>
              <a:tr h="3331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 в сфере культуры и искусства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1 232,42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2 596,24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1 428,00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2 403,00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2 402,80</a:t>
                      </a:r>
                    </a:p>
                  </a:txBody>
                  <a:tcPr marL="9525" marR="9525" marT="9525" marB="0" anchor="b"/>
                </a:tc>
              </a:tr>
              <a:tr h="58223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Финансовое обеспечение выполнения муниципальных заданий бюджетными учреждениями на оказание муниципальных услуг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76 428,73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85 065,26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89 653,07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89 653,07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89 653,07</a:t>
                      </a:r>
                    </a:p>
                  </a:txBody>
                  <a:tcPr marL="9525" marR="9525" marT="9525" marB="0" anchor="b"/>
                </a:tc>
              </a:tr>
              <a:tr h="29290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физической культуры и спорта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массовой физической культуры и спорта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1 148,11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4 944,72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3 367,23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400,00</a:t>
                      </a:r>
                    </a:p>
                  </a:txBody>
                  <a:tcPr marL="9525" marR="9525" marT="9525" marB="0" anchor="b"/>
                </a:tc>
              </a:tr>
              <a:tr h="3914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Профилактика злоупотребления наркотическими средствами, психотропными веществами и их прекурсорами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8,50</a:t>
                      </a:r>
                    </a:p>
                  </a:txBody>
                  <a:tcPr marL="9525" marR="9525" marT="9525" marB="0" anchor="b"/>
                </a:tc>
              </a:tr>
              <a:tr h="39147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Мероприятия муниципальной программы "Развитие физической культуры и спорта"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85 015,57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100 092,86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100 710,31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98 192,34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98 214,04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28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023" y="276045"/>
            <a:ext cx="514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Сведения об общественно значимых проектах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804682"/>
              </p:ext>
            </p:extLst>
          </p:nvPr>
        </p:nvGraphicFramePr>
        <p:xfrm>
          <a:off x="86264" y="707366"/>
          <a:ext cx="9644332" cy="5899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7138"/>
                <a:gridCol w="1340490"/>
                <a:gridCol w="1016614"/>
                <a:gridCol w="962634"/>
                <a:gridCol w="1502428"/>
                <a:gridCol w="2555028"/>
              </a:tblGrid>
              <a:tr h="3720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реализации, срок реализации (срок ввода в эксплуатацию)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результаты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22 948 083,40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22 948 083,40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22 948 083,40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г.Арсеньев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2023,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2024,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5 помещений в 2023 году, предоставление 5 помещений в 2024 году,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помещений в 2025 году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00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территорий воинских захоронений в рамках федеральной целевой программы "Увековечение памяти погибших при защите Отечества на 2019-2024 годы"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542 219,43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г.Арсеньев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Благоустроенные территории воинских захоронений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Обиденко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В.В.,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Дробченко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М.В.,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Дролова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Е.А., Кривенко А.А.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6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дворовых территорий многоквартирных домов и проездов к дворовым территориям многоквартирных домов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3 000 000,00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600 000,00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600 000,00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г.Арсеньев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Дворовые территории МКД и проезды к дворовым территориям МКД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4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территорий детских и спортивных площадок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14 884 336,33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33 126 036,92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33 126 036,92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г.Арсеньев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1 детской площадки, асфальтирование 3 площадок в 2023 году;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3-х спортивных и 1 детской площадок, асфальтирование 8 площадок в 2024 году;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1 спортивной и 3-х детских площадок, асфальтирование 8 площадок в 2025 году;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6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105" y="474819"/>
            <a:ext cx="851873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</a:t>
            </a:r>
            <a:r>
              <a:rPr lang="ru-RU" b="1" dirty="0" smtClean="0"/>
              <a:t>Содержание</a:t>
            </a:r>
            <a:endParaRPr lang="ru-RU" b="1" dirty="0"/>
          </a:p>
          <a:p>
            <a:r>
              <a:rPr lang="ru-RU" dirty="0"/>
              <a:t>Вводная часть</a:t>
            </a:r>
          </a:p>
          <a:p>
            <a:pPr algn="just"/>
            <a:r>
              <a:rPr lang="ru-RU" dirty="0"/>
              <a:t>Глоссарий</a:t>
            </a:r>
            <a:r>
              <a:rPr lang="ru-RU" dirty="0" smtClean="0"/>
              <a:t>………………………………………………...……………………………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3</a:t>
            </a:r>
            <a:endParaRPr lang="ru-RU" dirty="0"/>
          </a:p>
          <a:p>
            <a:r>
              <a:rPr lang="ru-RU" dirty="0"/>
              <a:t>Административно-территориальное деление</a:t>
            </a:r>
            <a:r>
              <a:rPr lang="ru-RU" dirty="0" smtClean="0"/>
              <a:t>…………………….………….…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4</a:t>
            </a:r>
            <a:endParaRPr lang="ru-RU" dirty="0"/>
          </a:p>
          <a:p>
            <a:r>
              <a:rPr lang="ru-RU" dirty="0" smtClean="0"/>
              <a:t>Основные </a:t>
            </a:r>
            <a:r>
              <a:rPr lang="ru-RU" dirty="0"/>
              <a:t>показатели прогноза </a:t>
            </a:r>
            <a:r>
              <a:rPr lang="ru-RU" dirty="0" smtClean="0"/>
              <a:t>социально-экономического развития…..</a:t>
            </a:r>
            <a:r>
              <a:rPr lang="en-US" dirty="0" smtClean="0"/>
              <a:t>.</a:t>
            </a:r>
            <a:r>
              <a:rPr lang="ru-RU" dirty="0" smtClean="0"/>
              <a:t>... </a:t>
            </a:r>
            <a:r>
              <a:rPr lang="en-US" dirty="0" smtClean="0"/>
              <a:t> </a:t>
            </a:r>
            <a:r>
              <a:rPr lang="ru-RU" dirty="0" smtClean="0"/>
              <a:t>5         </a:t>
            </a:r>
            <a:endParaRPr lang="ru-RU" dirty="0" smtClean="0"/>
          </a:p>
          <a:p>
            <a:r>
              <a:rPr lang="ru-RU" dirty="0" smtClean="0"/>
              <a:t>Основные </a:t>
            </a:r>
            <a:r>
              <a:rPr lang="ru-RU" dirty="0"/>
              <a:t>задачи</a:t>
            </a:r>
          </a:p>
          <a:p>
            <a:r>
              <a:rPr lang="ru-RU" dirty="0"/>
              <a:t>Основные направления бюджетной и налоговой </a:t>
            </a:r>
            <a:r>
              <a:rPr lang="ru-RU" dirty="0" smtClean="0"/>
              <a:t>политики</a:t>
            </a:r>
            <a:endParaRPr lang="en-US" dirty="0" smtClean="0"/>
          </a:p>
          <a:p>
            <a:r>
              <a:rPr lang="ru-RU" dirty="0" smtClean="0"/>
              <a:t>Основные </a:t>
            </a:r>
            <a:r>
              <a:rPr lang="ru-RU" dirty="0"/>
              <a:t>характеристики бюджета</a:t>
            </a:r>
            <a:r>
              <a:rPr lang="ru-RU" dirty="0" smtClean="0"/>
              <a:t>………………………………………………. </a:t>
            </a:r>
            <a:r>
              <a:rPr lang="en-US" dirty="0" smtClean="0"/>
              <a:t>7</a:t>
            </a:r>
            <a:endParaRPr lang="ru-RU" dirty="0"/>
          </a:p>
          <a:p>
            <a:r>
              <a:rPr lang="ru-RU" dirty="0"/>
              <a:t>Сведения о </a:t>
            </a:r>
            <a:r>
              <a:rPr lang="ru-RU" dirty="0" smtClean="0"/>
              <a:t>межбюджетных трансфертах………………………………………</a:t>
            </a:r>
            <a:r>
              <a:rPr lang="en-US" dirty="0" smtClean="0"/>
              <a:t>.</a:t>
            </a:r>
            <a:r>
              <a:rPr lang="ru-RU" dirty="0" smtClean="0"/>
              <a:t>.. </a:t>
            </a:r>
            <a:r>
              <a:rPr lang="en-US" dirty="0" smtClean="0"/>
              <a:t> 8</a:t>
            </a:r>
            <a:endParaRPr lang="ru-RU" dirty="0"/>
          </a:p>
          <a:p>
            <a:r>
              <a:rPr lang="ru-RU" dirty="0"/>
              <a:t>Муниципальный долг</a:t>
            </a:r>
            <a:r>
              <a:rPr lang="ru-RU" dirty="0" smtClean="0"/>
              <a:t>………………………………………………...</a:t>
            </a:r>
            <a:r>
              <a:rPr lang="en-US" dirty="0" smtClean="0"/>
              <a:t>.</a:t>
            </a:r>
            <a:r>
              <a:rPr lang="ru-RU" dirty="0" smtClean="0"/>
              <a:t>..................... </a:t>
            </a:r>
            <a:r>
              <a:rPr lang="en-US" dirty="0" smtClean="0"/>
              <a:t>  </a:t>
            </a:r>
            <a:r>
              <a:rPr lang="en-US" dirty="0" smtClean="0"/>
              <a:t>9</a:t>
            </a:r>
            <a:endParaRPr lang="ru-RU" dirty="0"/>
          </a:p>
          <a:p>
            <a:r>
              <a:rPr lang="ru-RU" dirty="0"/>
              <a:t>Доходы бюджета</a:t>
            </a:r>
            <a:r>
              <a:rPr lang="ru-RU" dirty="0" smtClean="0"/>
              <a:t>………………………..…………………………………………</a:t>
            </a:r>
            <a:r>
              <a:rPr lang="en-US" dirty="0" smtClean="0"/>
              <a:t>.</a:t>
            </a:r>
            <a:r>
              <a:rPr lang="ru-RU" dirty="0" smtClean="0"/>
              <a:t>… </a:t>
            </a:r>
            <a:r>
              <a:rPr lang="ru-RU" dirty="0" smtClean="0"/>
              <a:t>1</a:t>
            </a:r>
            <a:r>
              <a:rPr lang="en-US" dirty="0" smtClean="0"/>
              <a:t>0</a:t>
            </a:r>
            <a:endParaRPr lang="ru-RU" dirty="0"/>
          </a:p>
          <a:p>
            <a:r>
              <a:rPr lang="ru-RU" dirty="0"/>
              <a:t>Налоговые доходы</a:t>
            </a:r>
            <a:r>
              <a:rPr lang="ru-RU" dirty="0" smtClean="0"/>
              <a:t>………………………………………….…………………..……. </a:t>
            </a:r>
            <a:r>
              <a:rPr lang="ru-RU" dirty="0" smtClean="0"/>
              <a:t>1</a:t>
            </a:r>
            <a:r>
              <a:rPr lang="en-US" dirty="0"/>
              <a:t>1</a:t>
            </a:r>
            <a:endParaRPr lang="ru-RU" dirty="0"/>
          </a:p>
          <a:p>
            <a:r>
              <a:rPr lang="ru-RU" dirty="0"/>
              <a:t>Неналоговые доходы</a:t>
            </a:r>
            <a:r>
              <a:rPr lang="ru-RU" dirty="0" smtClean="0"/>
              <a:t>………………………….…………………..…………………. </a:t>
            </a:r>
            <a:r>
              <a:rPr lang="ru-RU" dirty="0" smtClean="0"/>
              <a:t>1</a:t>
            </a:r>
            <a:r>
              <a:rPr lang="en-US" dirty="0"/>
              <a:t>2</a:t>
            </a:r>
            <a:endParaRPr lang="ru-RU" dirty="0"/>
          </a:p>
          <a:p>
            <a:r>
              <a:rPr lang="ru-RU" dirty="0"/>
              <a:t>Расходы </a:t>
            </a:r>
            <a:r>
              <a:rPr lang="ru-RU" dirty="0" smtClean="0"/>
              <a:t>бюджета</a:t>
            </a:r>
            <a:endParaRPr lang="ru-RU" dirty="0"/>
          </a:p>
          <a:p>
            <a:r>
              <a:rPr lang="ru-RU" dirty="0"/>
              <a:t>Расходы бюджета по муниципальным </a:t>
            </a:r>
            <a:r>
              <a:rPr lang="ru-RU" dirty="0" smtClean="0"/>
              <a:t>программам</a:t>
            </a:r>
            <a:r>
              <a:rPr lang="ru-RU" smtClean="0"/>
              <a:t>……………………….… </a:t>
            </a:r>
            <a:r>
              <a:rPr lang="ru-RU" smtClean="0"/>
              <a:t>.1</a:t>
            </a:r>
            <a:r>
              <a:rPr lang="en-US" dirty="0" smtClean="0"/>
              <a:t>3</a:t>
            </a:r>
            <a:endParaRPr lang="ru-RU" dirty="0"/>
          </a:p>
          <a:p>
            <a:r>
              <a:rPr lang="ru-RU" dirty="0" smtClean="0"/>
              <a:t>Расходы </a:t>
            </a:r>
            <a:r>
              <a:rPr lang="ru-RU" dirty="0"/>
              <a:t>бюджета в разрезе основных разделов и </a:t>
            </a:r>
            <a:r>
              <a:rPr lang="ru-RU" dirty="0" smtClean="0"/>
              <a:t>подразделов…………….. </a:t>
            </a:r>
            <a:r>
              <a:rPr lang="ru-RU" dirty="0" smtClean="0"/>
              <a:t>.</a:t>
            </a:r>
            <a:r>
              <a:rPr lang="en-US" dirty="0" smtClean="0"/>
              <a:t>14</a:t>
            </a:r>
            <a:r>
              <a:rPr lang="ru-RU" dirty="0" smtClean="0"/>
              <a:t> Социальная </a:t>
            </a:r>
            <a:r>
              <a:rPr lang="ru-RU" dirty="0"/>
              <a:t>ориентированность</a:t>
            </a:r>
          </a:p>
          <a:p>
            <a:r>
              <a:rPr lang="ru-RU" dirty="0"/>
              <a:t>Расходы бюджета с учетом целевых групп</a:t>
            </a:r>
            <a:r>
              <a:rPr lang="ru-RU" dirty="0" smtClean="0"/>
              <a:t>…………………………………….. </a:t>
            </a:r>
            <a:r>
              <a:rPr lang="ru-RU" dirty="0" smtClean="0"/>
              <a:t>..</a:t>
            </a:r>
            <a:r>
              <a:rPr lang="en-US" dirty="0" smtClean="0"/>
              <a:t>17</a:t>
            </a:r>
            <a:endParaRPr lang="ru-RU" dirty="0"/>
          </a:p>
          <a:p>
            <a:r>
              <a:rPr lang="ru-RU" dirty="0"/>
              <a:t>Общественно значимые проекты</a:t>
            </a:r>
            <a:r>
              <a:rPr lang="ru-RU" dirty="0" smtClean="0"/>
              <a:t>………………………………………………… </a:t>
            </a:r>
            <a:r>
              <a:rPr lang="ru-RU" dirty="0" smtClean="0"/>
              <a:t>.</a:t>
            </a:r>
            <a:r>
              <a:rPr lang="en-US" dirty="0" smtClean="0"/>
              <a:t>19</a:t>
            </a:r>
          </a:p>
          <a:p>
            <a:r>
              <a:rPr lang="ru-RU" dirty="0" smtClean="0"/>
              <a:t>Контактная информация…………………………………………………………… 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4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298" y="276045"/>
            <a:ext cx="926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Сведения об общественно значимых </a:t>
            </a:r>
            <a:r>
              <a:rPr lang="ru-RU" dirty="0" smtClean="0"/>
              <a:t>проектах</a:t>
            </a:r>
          </a:p>
          <a:p>
            <a:pPr algn="r"/>
            <a:r>
              <a:rPr lang="ru-RU" dirty="0" smtClean="0"/>
              <a:t>(продолжение)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389726"/>
              </p:ext>
            </p:extLst>
          </p:nvPr>
        </p:nvGraphicFramePr>
        <p:xfrm>
          <a:off x="86264" y="1441233"/>
          <a:ext cx="9644332" cy="4821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7138"/>
                <a:gridCol w="1340490"/>
                <a:gridCol w="1016614"/>
                <a:gridCol w="962634"/>
                <a:gridCol w="1502428"/>
                <a:gridCol w="2555028"/>
              </a:tblGrid>
              <a:tr h="7943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реализации, срок реализации (срок ввода в эксплуатацию)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результаты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3542" marR="335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16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Благоустройство территорий парков и скверов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34 685 459,88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37 838 400,00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37 838 400,00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г.Арсеньев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 2023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 2024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 2025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Благоустройство общественной территории "Парк "Аскольд" в 2023 году;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Благоустройство общественной территории детский городок «Радость», сквер памяти о тружениках тыла и детях войны, сквер имени Абиденко В.В. в 2024 году;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Благоустройство территорий не завершенных в предыдущем году в 2025 году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10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Разработка дизайн-проектов на благоустройство парков, скверов, дворовых территорий и проведение экспертизы проектно-сметной документации, изготовление информационной продукции в рамках национального проекта "Жилье и городская среда"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1 000 000,00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000 000,00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000 000,00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г.Арсеньев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 2023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 2024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декабрь 2025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Готовая экспертиза сметной документации на благоустройство общественных территорий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1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87939" y="3213551"/>
            <a:ext cx="859538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44C88"/>
                </a:solidFill>
                <a:latin typeface="Century Gothic" pitchFamily="34" charset="0"/>
              </a:rPr>
              <a:t>Финансовое управление </a:t>
            </a:r>
            <a:endParaRPr lang="ru-RU" sz="2000" b="1" dirty="0">
              <a:solidFill>
                <a:srgbClr val="044C88"/>
              </a:solidFill>
              <a:latin typeface="Century Gothic" pitchFamily="34" charset="0"/>
            </a:endParaRPr>
          </a:p>
          <a:p>
            <a:r>
              <a:rPr lang="ru-RU" sz="2000" b="1" dirty="0" smtClean="0">
                <a:solidFill>
                  <a:srgbClr val="044C88"/>
                </a:solidFill>
                <a:latin typeface="Century Gothic" pitchFamily="34" charset="0"/>
              </a:rPr>
              <a:t>администрации Арсеньевского городского округа</a:t>
            </a:r>
            <a:endParaRPr lang="ru-RU" sz="2000" b="1" dirty="0">
              <a:solidFill>
                <a:srgbClr val="044C88"/>
              </a:solidFill>
              <a:latin typeface="Century Gothic" pitchFamily="34" charset="0"/>
            </a:endParaRPr>
          </a:p>
          <a:p>
            <a:endParaRPr lang="ru-RU" dirty="0">
              <a:solidFill>
                <a:srgbClr val="044C88"/>
              </a:solidFill>
              <a:latin typeface="Century Gothic" pitchFamily="34" charset="0"/>
            </a:endParaRPr>
          </a:p>
          <a:p>
            <a:r>
              <a:rPr lang="ru-RU" sz="1400" dirty="0">
                <a:solidFill>
                  <a:srgbClr val="044C88"/>
                </a:solidFill>
                <a:latin typeface="Century Gothic" pitchFamily="34" charset="0"/>
              </a:rPr>
              <a:t>Адрес: 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692330, </a:t>
            </a:r>
            <a:r>
              <a:rPr lang="ru-RU" sz="1400" dirty="0">
                <a:solidFill>
                  <a:srgbClr val="044C88"/>
                </a:solidFill>
                <a:latin typeface="Century Gothic" pitchFamily="34" charset="0"/>
              </a:rPr>
              <a:t>г. 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Арсеньев, </a:t>
            </a:r>
            <a:r>
              <a:rPr lang="ru-RU" sz="1400" dirty="0">
                <a:solidFill>
                  <a:srgbClr val="044C88"/>
                </a:solidFill>
                <a:latin typeface="Century Gothic" pitchFamily="34" charset="0"/>
              </a:rPr>
              <a:t>ул. 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Ленинская</a:t>
            </a:r>
            <a:r>
              <a:rPr lang="ru-RU" sz="1400" dirty="0">
                <a:solidFill>
                  <a:srgbClr val="044C88"/>
                </a:solidFill>
                <a:latin typeface="Century Gothic" pitchFamily="34" charset="0"/>
              </a:rPr>
              <a:t>, д. 8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 </a:t>
            </a:r>
            <a:endParaRPr lang="ru-RU" sz="1400" dirty="0">
              <a:solidFill>
                <a:srgbClr val="044C88"/>
              </a:solidFill>
              <a:latin typeface="Century Gothic" pitchFamily="34" charset="0"/>
            </a:endParaRPr>
          </a:p>
          <a:p>
            <a:endParaRPr lang="ru-RU" sz="1400" dirty="0">
              <a:solidFill>
                <a:srgbClr val="044C88"/>
              </a:solidFill>
              <a:latin typeface="Century Gothic" pitchFamily="34" charset="0"/>
            </a:endParaRPr>
          </a:p>
          <a:p>
            <a:endParaRPr lang="ru-RU" sz="1400" dirty="0">
              <a:solidFill>
                <a:srgbClr val="044C88"/>
              </a:solidFill>
              <a:latin typeface="Century Gothic" pitchFamily="34" charset="0"/>
            </a:endParaRPr>
          </a:p>
          <a:p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Телефоны: </a:t>
            </a:r>
            <a:r>
              <a:rPr lang="ru-RU" sz="1400" dirty="0">
                <a:solidFill>
                  <a:srgbClr val="044C88"/>
                </a:solidFill>
                <a:latin typeface="Century Gothic" pitchFamily="34" charset="0"/>
              </a:rPr>
              <a:t>(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42361) 4-23-00; 4-24-30; 4-09-03  </a:t>
            </a:r>
            <a:endParaRPr lang="ru-RU" sz="1400" dirty="0">
              <a:solidFill>
                <a:srgbClr val="044C88"/>
              </a:solidFill>
              <a:latin typeface="Century Gothic" pitchFamily="34" charset="0"/>
            </a:endParaRPr>
          </a:p>
          <a:p>
            <a:r>
              <a:rPr lang="ru-RU" sz="1400" dirty="0">
                <a:solidFill>
                  <a:srgbClr val="044C88"/>
                </a:solidFill>
                <a:latin typeface="Century Gothic" pitchFamily="34" charset="0"/>
              </a:rPr>
              <a:t>Факс: (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42361) 4-24-30 </a:t>
            </a:r>
            <a:endParaRPr lang="ru-RU" sz="1400" dirty="0">
              <a:solidFill>
                <a:srgbClr val="044C88"/>
              </a:solidFill>
              <a:latin typeface="Century Gothic" pitchFamily="34" charset="0"/>
            </a:endParaRPr>
          </a:p>
          <a:p>
            <a:r>
              <a:rPr lang="ru-RU" sz="1400" dirty="0">
                <a:solidFill>
                  <a:srgbClr val="044C88"/>
                </a:solidFill>
                <a:latin typeface="Century Gothic" pitchFamily="34" charset="0"/>
              </a:rPr>
              <a:t>e-</a:t>
            </a:r>
            <a:r>
              <a:rPr lang="ru-RU" sz="1400" dirty="0" err="1">
                <a:solidFill>
                  <a:srgbClr val="044C88"/>
                </a:solidFill>
                <a:latin typeface="Century Gothic" pitchFamily="34" charset="0"/>
              </a:rPr>
              <a:t>mail</a:t>
            </a:r>
            <a:r>
              <a:rPr lang="ru-RU" sz="1400" dirty="0">
                <a:solidFill>
                  <a:srgbClr val="044C88"/>
                </a:solidFill>
                <a:latin typeface="Century Gothic" pitchFamily="34" charset="0"/>
              </a:rPr>
              <a:t>: </a:t>
            </a:r>
            <a:r>
              <a:rPr lang="en-US" sz="1400" dirty="0" smtClean="0">
                <a:solidFill>
                  <a:srgbClr val="044C88"/>
                </a:solidFill>
                <a:latin typeface="Century Gothic" pitchFamily="34" charset="0"/>
              </a:rPr>
              <a:t>fin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@</a:t>
            </a:r>
            <a:r>
              <a:rPr lang="en-US" sz="1400" dirty="0" err="1" smtClean="0">
                <a:solidFill>
                  <a:srgbClr val="044C88"/>
                </a:solidFill>
                <a:latin typeface="Century Gothic" pitchFamily="34" charset="0"/>
              </a:rPr>
              <a:t>ars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.</a:t>
            </a:r>
            <a:r>
              <a:rPr lang="en-US" sz="1400" dirty="0" smtClean="0">
                <a:solidFill>
                  <a:srgbClr val="044C88"/>
                </a:solidFill>
                <a:latin typeface="Century Gothic" pitchFamily="34" charset="0"/>
              </a:rPr>
              <a:t>town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 </a:t>
            </a:r>
            <a:endParaRPr lang="ru-RU" sz="1400" dirty="0">
              <a:solidFill>
                <a:srgbClr val="044C88"/>
              </a:solidFill>
              <a:latin typeface="Century Gothic" pitchFamily="34" charset="0"/>
            </a:endParaRPr>
          </a:p>
          <a:p>
            <a:endParaRPr lang="ru-RU" sz="1400" dirty="0">
              <a:solidFill>
                <a:srgbClr val="044C88"/>
              </a:solidFill>
              <a:latin typeface="Century Gothic" pitchFamily="34" charset="0"/>
            </a:endParaRPr>
          </a:p>
          <a:p>
            <a:endParaRPr lang="ru-RU" sz="1400" dirty="0">
              <a:solidFill>
                <a:srgbClr val="044C88"/>
              </a:solidFill>
              <a:latin typeface="Century Gothic" pitchFamily="34" charset="0"/>
            </a:endParaRPr>
          </a:p>
          <a:p>
            <a:r>
              <a:rPr lang="ru-RU" sz="1400" dirty="0">
                <a:solidFill>
                  <a:srgbClr val="044C88"/>
                </a:solidFill>
                <a:latin typeface="Century Gothic" pitchFamily="34" charset="0"/>
              </a:rPr>
              <a:t>Сведения 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для граждан о </a:t>
            </a:r>
            <a:r>
              <a:rPr lang="ru-RU" sz="1400" dirty="0">
                <a:solidFill>
                  <a:srgbClr val="044C88"/>
                </a:solidFill>
                <a:latin typeface="Century Gothic" pitchFamily="34" charset="0"/>
              </a:rPr>
              <a:t>бюджете 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Арсеньевского городского округа и его исполнении представлены </a:t>
            </a:r>
            <a:r>
              <a:rPr lang="ru-RU" sz="1400" dirty="0">
                <a:solidFill>
                  <a:srgbClr val="044C88"/>
                </a:solidFill>
                <a:latin typeface="Century Gothic" pitchFamily="34" charset="0"/>
              </a:rPr>
              <a:t>на 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сайте администрации Арсеньевского городского округа:</a:t>
            </a:r>
          </a:p>
          <a:p>
            <a:r>
              <a:rPr lang="en-US" sz="1400" dirty="0">
                <a:solidFill>
                  <a:srgbClr val="044C88"/>
                </a:solidFill>
                <a:latin typeface="Century Gothic" pitchFamily="34" charset="0"/>
                <a:hlinkClick r:id="rId2"/>
              </a:rPr>
              <a:t>https://ars.town/otkrytyy-byudzhet-dlya-grazhdan</a:t>
            </a:r>
            <a:r>
              <a:rPr lang="en-US" sz="1400" dirty="0" smtClean="0">
                <a:solidFill>
                  <a:srgbClr val="044C88"/>
                </a:solidFill>
                <a:latin typeface="Century Gothic" pitchFamily="34" charset="0"/>
                <a:hlinkClick r:id="rId2"/>
              </a:rPr>
              <a:t>/</a:t>
            </a:r>
            <a:r>
              <a:rPr lang="ru-RU" sz="1400" dirty="0" smtClean="0">
                <a:solidFill>
                  <a:srgbClr val="044C88"/>
                </a:solidFill>
                <a:latin typeface="Century Gothic" pitchFamily="34" charset="0"/>
              </a:rPr>
              <a:t> </a:t>
            </a:r>
            <a:endParaRPr lang="ru-RU" sz="1400" dirty="0">
              <a:solidFill>
                <a:srgbClr val="044C88"/>
              </a:solidFill>
              <a:latin typeface="Century Gothic" pitchFamily="34" charset="0"/>
            </a:endParaRPr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178504" y="4305747"/>
            <a:ext cx="474663" cy="294542"/>
            <a:chOff x="7478257" y="2193205"/>
            <a:chExt cx="452898" cy="700189"/>
          </a:xfrm>
        </p:grpSpPr>
        <p:sp>
          <p:nvSpPr>
            <p:cNvPr id="4" name="Oval 75">
              <a:extLst/>
            </p:cNvPr>
            <p:cNvSpPr/>
            <p:nvPr/>
          </p:nvSpPr>
          <p:spPr>
            <a:xfrm>
              <a:off x="7478257" y="2786276"/>
              <a:ext cx="452898" cy="107118"/>
            </a:xfrm>
            <a:prstGeom prst="ellipse">
              <a:avLst/>
            </a:prstGeom>
            <a:solidFill>
              <a:schemeClr val="tx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/>
            </a:p>
          </p:txBody>
        </p:sp>
        <p:sp>
          <p:nvSpPr>
            <p:cNvPr id="5" name="Freeform 17">
              <a:extLst/>
            </p:cNvPr>
            <p:cNvSpPr>
              <a:spLocks noEditPoints="1"/>
            </p:cNvSpPr>
            <p:nvPr/>
          </p:nvSpPr>
          <p:spPr bwMode="auto">
            <a:xfrm>
              <a:off x="7478257" y="2193205"/>
              <a:ext cx="452898" cy="647936"/>
            </a:xfrm>
            <a:custGeom>
              <a:avLst/>
              <a:gdLst>
                <a:gd name="T0" fmla="*/ 214 w 221"/>
                <a:gd name="T1" fmla="*/ 77 h 315"/>
                <a:gd name="T2" fmla="*/ 164 w 221"/>
                <a:gd name="T3" fmla="*/ 14 h 315"/>
                <a:gd name="T4" fmla="*/ 110 w 221"/>
                <a:gd name="T5" fmla="*/ 0 h 315"/>
                <a:gd name="T6" fmla="*/ 110 w 221"/>
                <a:gd name="T7" fmla="*/ 0 h 315"/>
                <a:gd name="T8" fmla="*/ 56 w 221"/>
                <a:gd name="T9" fmla="*/ 14 h 315"/>
                <a:gd name="T10" fmla="*/ 6 w 221"/>
                <a:gd name="T11" fmla="*/ 77 h 315"/>
                <a:gd name="T12" fmla="*/ 5 w 221"/>
                <a:gd name="T13" fmla="*/ 132 h 315"/>
                <a:gd name="T14" fmla="*/ 40 w 221"/>
                <a:gd name="T15" fmla="*/ 208 h 315"/>
                <a:gd name="T16" fmla="*/ 94 w 221"/>
                <a:gd name="T17" fmla="*/ 292 h 315"/>
                <a:gd name="T18" fmla="*/ 110 w 221"/>
                <a:gd name="T19" fmla="*/ 315 h 315"/>
                <a:gd name="T20" fmla="*/ 110 w 221"/>
                <a:gd name="T21" fmla="*/ 315 h 315"/>
                <a:gd name="T22" fmla="*/ 126 w 221"/>
                <a:gd name="T23" fmla="*/ 292 h 315"/>
                <a:gd name="T24" fmla="*/ 180 w 221"/>
                <a:gd name="T25" fmla="*/ 208 h 315"/>
                <a:gd name="T26" fmla="*/ 215 w 221"/>
                <a:gd name="T27" fmla="*/ 132 h 315"/>
                <a:gd name="T28" fmla="*/ 214 w 221"/>
                <a:gd name="T29" fmla="*/ 77 h 315"/>
                <a:gd name="T30" fmla="*/ 110 w 221"/>
                <a:gd name="T31" fmla="*/ 174 h 315"/>
                <a:gd name="T32" fmla="*/ 110 w 221"/>
                <a:gd name="T33" fmla="*/ 174 h 315"/>
                <a:gd name="T34" fmla="*/ 110 w 221"/>
                <a:gd name="T35" fmla="*/ 174 h 315"/>
                <a:gd name="T36" fmla="*/ 44 w 221"/>
                <a:gd name="T37" fmla="*/ 108 h 315"/>
                <a:gd name="T38" fmla="*/ 110 w 221"/>
                <a:gd name="T39" fmla="*/ 42 h 315"/>
                <a:gd name="T40" fmla="*/ 110 w 221"/>
                <a:gd name="T41" fmla="*/ 42 h 315"/>
                <a:gd name="T42" fmla="*/ 110 w 221"/>
                <a:gd name="T43" fmla="*/ 42 h 315"/>
                <a:gd name="T44" fmla="*/ 176 w 221"/>
                <a:gd name="T45" fmla="*/ 108 h 315"/>
                <a:gd name="T46" fmla="*/ 110 w 221"/>
                <a:gd name="T47" fmla="*/ 17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1" h="315">
                  <a:moveTo>
                    <a:pt x="214" y="77"/>
                  </a:moveTo>
                  <a:cubicBezTo>
                    <a:pt x="206" y="50"/>
                    <a:pt x="189" y="29"/>
                    <a:pt x="164" y="14"/>
                  </a:cubicBezTo>
                  <a:cubicBezTo>
                    <a:pt x="147" y="4"/>
                    <a:pt x="129" y="0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91" y="0"/>
                    <a:pt x="73" y="4"/>
                    <a:pt x="56" y="14"/>
                  </a:cubicBezTo>
                  <a:cubicBezTo>
                    <a:pt x="31" y="29"/>
                    <a:pt x="15" y="50"/>
                    <a:pt x="6" y="77"/>
                  </a:cubicBezTo>
                  <a:cubicBezTo>
                    <a:pt x="1" y="95"/>
                    <a:pt x="0" y="114"/>
                    <a:pt x="5" y="132"/>
                  </a:cubicBezTo>
                  <a:cubicBezTo>
                    <a:pt x="13" y="159"/>
                    <a:pt x="26" y="184"/>
                    <a:pt x="40" y="208"/>
                  </a:cubicBezTo>
                  <a:cubicBezTo>
                    <a:pt x="58" y="237"/>
                    <a:pt x="76" y="264"/>
                    <a:pt x="94" y="292"/>
                  </a:cubicBezTo>
                  <a:cubicBezTo>
                    <a:pt x="99" y="300"/>
                    <a:pt x="104" y="307"/>
                    <a:pt x="110" y="315"/>
                  </a:cubicBezTo>
                  <a:cubicBezTo>
                    <a:pt x="110" y="315"/>
                    <a:pt x="110" y="315"/>
                    <a:pt x="110" y="315"/>
                  </a:cubicBezTo>
                  <a:cubicBezTo>
                    <a:pt x="116" y="307"/>
                    <a:pt x="121" y="300"/>
                    <a:pt x="126" y="292"/>
                  </a:cubicBezTo>
                  <a:cubicBezTo>
                    <a:pt x="144" y="264"/>
                    <a:pt x="163" y="237"/>
                    <a:pt x="180" y="208"/>
                  </a:cubicBezTo>
                  <a:cubicBezTo>
                    <a:pt x="194" y="184"/>
                    <a:pt x="207" y="159"/>
                    <a:pt x="215" y="132"/>
                  </a:cubicBezTo>
                  <a:cubicBezTo>
                    <a:pt x="221" y="114"/>
                    <a:pt x="220" y="95"/>
                    <a:pt x="214" y="77"/>
                  </a:cubicBezTo>
                  <a:close/>
                  <a:moveTo>
                    <a:pt x="110" y="174"/>
                  </a:moveTo>
                  <a:cubicBezTo>
                    <a:pt x="110" y="174"/>
                    <a:pt x="110" y="174"/>
                    <a:pt x="110" y="174"/>
                  </a:cubicBezTo>
                  <a:cubicBezTo>
                    <a:pt x="110" y="174"/>
                    <a:pt x="110" y="174"/>
                    <a:pt x="110" y="174"/>
                  </a:cubicBezTo>
                  <a:cubicBezTo>
                    <a:pt x="74" y="174"/>
                    <a:pt x="44" y="145"/>
                    <a:pt x="44" y="108"/>
                  </a:cubicBezTo>
                  <a:cubicBezTo>
                    <a:pt x="44" y="72"/>
                    <a:pt x="74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10" y="42"/>
                    <a:pt x="110" y="42"/>
                    <a:pt x="110" y="42"/>
                  </a:cubicBezTo>
                  <a:cubicBezTo>
                    <a:pt x="147" y="42"/>
                    <a:pt x="176" y="72"/>
                    <a:pt x="176" y="108"/>
                  </a:cubicBezTo>
                  <a:cubicBezTo>
                    <a:pt x="176" y="145"/>
                    <a:pt x="147" y="174"/>
                    <a:pt x="110" y="174"/>
                  </a:cubicBezTo>
                  <a:close/>
                </a:path>
              </a:pathLst>
            </a:custGeom>
            <a:solidFill>
              <a:srgbClr val="044C88"/>
            </a:solidFill>
            <a:ln>
              <a:noFill/>
            </a:ln>
          </p:spPr>
          <p:txBody>
            <a:bodyPr lIns="51435" tIns="25718" rIns="51435" bIns="25718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" name="Freeform 18"/>
          <p:cNvSpPr>
            <a:spLocks noEditPoints="1"/>
          </p:cNvSpPr>
          <p:nvPr/>
        </p:nvSpPr>
        <p:spPr bwMode="auto">
          <a:xfrm>
            <a:off x="164236" y="4998655"/>
            <a:ext cx="451733" cy="232996"/>
          </a:xfrm>
          <a:custGeom>
            <a:avLst/>
            <a:gdLst>
              <a:gd name="T0" fmla="*/ 776 w 2389"/>
              <a:gd name="T1" fmla="*/ 783 h 2390"/>
              <a:gd name="T2" fmla="*/ 235 w 2389"/>
              <a:gd name="T3" fmla="*/ 242 h 2390"/>
              <a:gd name="T4" fmla="*/ 445 w 2389"/>
              <a:gd name="T5" fmla="*/ 33 h 2390"/>
              <a:gd name="T6" fmla="*/ 562 w 2389"/>
              <a:gd name="T7" fmla="*/ 32 h 2390"/>
              <a:gd name="T8" fmla="*/ 983 w 2389"/>
              <a:gd name="T9" fmla="*/ 453 h 2390"/>
              <a:gd name="T10" fmla="*/ 982 w 2389"/>
              <a:gd name="T11" fmla="*/ 571 h 2390"/>
              <a:gd name="T12" fmla="*/ 890 w 2389"/>
              <a:gd name="T13" fmla="*/ 663 h 2390"/>
              <a:gd name="T14" fmla="*/ 804 w 2389"/>
              <a:gd name="T15" fmla="*/ 749 h 2390"/>
              <a:gd name="T16" fmla="*/ 776 w 2389"/>
              <a:gd name="T17" fmla="*/ 783 h 2390"/>
              <a:gd name="T18" fmla="*/ 1220 w 2389"/>
              <a:gd name="T19" fmla="*/ 1664 h 2390"/>
              <a:gd name="T20" fmla="*/ 965 w 2389"/>
              <a:gd name="T21" fmla="*/ 1425 h 2390"/>
              <a:gd name="T22" fmla="*/ 726 w 2389"/>
              <a:gd name="T23" fmla="*/ 1168 h 2390"/>
              <a:gd name="T24" fmla="*/ 684 w 2389"/>
              <a:gd name="T25" fmla="*/ 904 h 2390"/>
              <a:gd name="T26" fmla="*/ 129 w 2389"/>
              <a:gd name="T27" fmla="*/ 349 h 2390"/>
              <a:gd name="T28" fmla="*/ 158 w 2389"/>
              <a:gd name="T29" fmla="*/ 1100 h 2390"/>
              <a:gd name="T30" fmla="*/ 379 w 2389"/>
              <a:gd name="T31" fmla="*/ 1445 h 2390"/>
              <a:gd name="T32" fmla="*/ 643 w 2389"/>
              <a:gd name="T33" fmla="*/ 1747 h 2390"/>
              <a:gd name="T34" fmla="*/ 944 w 2389"/>
              <a:gd name="T35" fmla="*/ 2013 h 2390"/>
              <a:gd name="T36" fmla="*/ 1289 w 2389"/>
              <a:gd name="T37" fmla="*/ 2233 h 2390"/>
              <a:gd name="T38" fmla="*/ 2040 w 2389"/>
              <a:gd name="T39" fmla="*/ 2261 h 2390"/>
              <a:gd name="T40" fmla="*/ 1485 w 2389"/>
              <a:gd name="T41" fmla="*/ 1706 h 2390"/>
              <a:gd name="T42" fmla="*/ 1220 w 2389"/>
              <a:gd name="T43" fmla="*/ 1664 h 2390"/>
              <a:gd name="T44" fmla="*/ 2357 w 2389"/>
              <a:gd name="T45" fmla="*/ 1828 h 2390"/>
              <a:gd name="T46" fmla="*/ 1936 w 2389"/>
              <a:gd name="T47" fmla="*/ 1407 h 2390"/>
              <a:gd name="T48" fmla="*/ 1818 w 2389"/>
              <a:gd name="T49" fmla="*/ 1407 h 2390"/>
              <a:gd name="T50" fmla="*/ 1818 w 2389"/>
              <a:gd name="T51" fmla="*/ 1407 h 2390"/>
              <a:gd name="T52" fmla="*/ 1726 w 2389"/>
              <a:gd name="T53" fmla="*/ 1499 h 2390"/>
              <a:gd name="T54" fmla="*/ 1640 w 2389"/>
              <a:gd name="T55" fmla="*/ 1585 h 2390"/>
              <a:gd name="T56" fmla="*/ 1606 w 2389"/>
              <a:gd name="T57" fmla="*/ 1614 h 2390"/>
              <a:gd name="T58" fmla="*/ 2146 w 2389"/>
              <a:gd name="T59" fmla="*/ 2154 h 2390"/>
              <a:gd name="T60" fmla="*/ 2356 w 2389"/>
              <a:gd name="T61" fmla="*/ 1945 h 2390"/>
              <a:gd name="T62" fmla="*/ 2357 w 2389"/>
              <a:gd name="T63" fmla="*/ 1828 h 2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89" h="2390">
                <a:moveTo>
                  <a:pt x="776" y="783"/>
                </a:moveTo>
                <a:cubicBezTo>
                  <a:pt x="235" y="242"/>
                  <a:pt x="235" y="242"/>
                  <a:pt x="235" y="242"/>
                </a:cubicBezTo>
                <a:cubicBezTo>
                  <a:pt x="305" y="173"/>
                  <a:pt x="375" y="103"/>
                  <a:pt x="445" y="33"/>
                </a:cubicBezTo>
                <a:cubicBezTo>
                  <a:pt x="477" y="0"/>
                  <a:pt x="529" y="0"/>
                  <a:pt x="562" y="32"/>
                </a:cubicBezTo>
                <a:cubicBezTo>
                  <a:pt x="983" y="453"/>
                  <a:pt x="983" y="453"/>
                  <a:pt x="983" y="453"/>
                </a:cubicBezTo>
                <a:cubicBezTo>
                  <a:pt x="1015" y="485"/>
                  <a:pt x="1015" y="538"/>
                  <a:pt x="982" y="571"/>
                </a:cubicBezTo>
                <a:cubicBezTo>
                  <a:pt x="890" y="663"/>
                  <a:pt x="890" y="663"/>
                  <a:pt x="890" y="663"/>
                </a:cubicBezTo>
                <a:cubicBezTo>
                  <a:pt x="804" y="749"/>
                  <a:pt x="804" y="749"/>
                  <a:pt x="804" y="749"/>
                </a:cubicBezTo>
                <a:cubicBezTo>
                  <a:pt x="794" y="760"/>
                  <a:pt x="784" y="771"/>
                  <a:pt x="776" y="783"/>
                </a:cubicBezTo>
                <a:close/>
                <a:moveTo>
                  <a:pt x="1220" y="1664"/>
                </a:moveTo>
                <a:cubicBezTo>
                  <a:pt x="1132" y="1588"/>
                  <a:pt x="1047" y="1507"/>
                  <a:pt x="965" y="1425"/>
                </a:cubicBezTo>
                <a:cubicBezTo>
                  <a:pt x="882" y="1342"/>
                  <a:pt x="802" y="1257"/>
                  <a:pt x="726" y="1168"/>
                </a:cubicBezTo>
                <a:cubicBezTo>
                  <a:pt x="663" y="1096"/>
                  <a:pt x="651" y="992"/>
                  <a:pt x="684" y="904"/>
                </a:cubicBezTo>
                <a:cubicBezTo>
                  <a:pt x="129" y="349"/>
                  <a:pt x="129" y="349"/>
                  <a:pt x="129" y="349"/>
                </a:cubicBezTo>
                <a:cubicBezTo>
                  <a:pt x="0" y="482"/>
                  <a:pt x="16" y="811"/>
                  <a:pt x="158" y="1100"/>
                </a:cubicBezTo>
                <a:cubicBezTo>
                  <a:pt x="218" y="1225"/>
                  <a:pt x="297" y="1338"/>
                  <a:pt x="379" y="1445"/>
                </a:cubicBezTo>
                <a:cubicBezTo>
                  <a:pt x="460" y="1552"/>
                  <a:pt x="549" y="1653"/>
                  <a:pt x="643" y="1747"/>
                </a:cubicBezTo>
                <a:cubicBezTo>
                  <a:pt x="737" y="1842"/>
                  <a:pt x="837" y="1931"/>
                  <a:pt x="944" y="2013"/>
                </a:cubicBezTo>
                <a:cubicBezTo>
                  <a:pt x="1051" y="2094"/>
                  <a:pt x="1165" y="2172"/>
                  <a:pt x="1289" y="2233"/>
                </a:cubicBezTo>
                <a:cubicBezTo>
                  <a:pt x="1578" y="2374"/>
                  <a:pt x="1908" y="2390"/>
                  <a:pt x="2040" y="2261"/>
                </a:cubicBezTo>
                <a:cubicBezTo>
                  <a:pt x="1485" y="1706"/>
                  <a:pt x="1485" y="1706"/>
                  <a:pt x="1485" y="1706"/>
                </a:cubicBezTo>
                <a:cubicBezTo>
                  <a:pt x="1397" y="1738"/>
                  <a:pt x="1293" y="1726"/>
                  <a:pt x="1220" y="1664"/>
                </a:cubicBezTo>
                <a:close/>
                <a:moveTo>
                  <a:pt x="2357" y="1828"/>
                </a:moveTo>
                <a:cubicBezTo>
                  <a:pt x="1936" y="1407"/>
                  <a:pt x="1936" y="1407"/>
                  <a:pt x="1936" y="1407"/>
                </a:cubicBezTo>
                <a:cubicBezTo>
                  <a:pt x="1904" y="1375"/>
                  <a:pt x="1851" y="1375"/>
                  <a:pt x="1818" y="1407"/>
                </a:cubicBezTo>
                <a:cubicBezTo>
                  <a:pt x="1818" y="1407"/>
                  <a:pt x="1818" y="1407"/>
                  <a:pt x="1818" y="1407"/>
                </a:cubicBezTo>
                <a:cubicBezTo>
                  <a:pt x="1726" y="1499"/>
                  <a:pt x="1726" y="1499"/>
                  <a:pt x="1726" y="1499"/>
                </a:cubicBezTo>
                <a:cubicBezTo>
                  <a:pt x="1640" y="1585"/>
                  <a:pt x="1640" y="1585"/>
                  <a:pt x="1640" y="1585"/>
                </a:cubicBezTo>
                <a:cubicBezTo>
                  <a:pt x="1630" y="1596"/>
                  <a:pt x="1618" y="1605"/>
                  <a:pt x="1606" y="1614"/>
                </a:cubicBezTo>
                <a:cubicBezTo>
                  <a:pt x="2146" y="2154"/>
                  <a:pt x="2146" y="2154"/>
                  <a:pt x="2146" y="2154"/>
                </a:cubicBezTo>
                <a:cubicBezTo>
                  <a:pt x="2216" y="2084"/>
                  <a:pt x="2286" y="2015"/>
                  <a:pt x="2356" y="1945"/>
                </a:cubicBezTo>
                <a:cubicBezTo>
                  <a:pt x="2389" y="1912"/>
                  <a:pt x="2389" y="1860"/>
                  <a:pt x="2357" y="1828"/>
                </a:cubicBezTo>
                <a:close/>
              </a:path>
            </a:pathLst>
          </a:custGeom>
          <a:solidFill>
            <a:srgbClr val="044C88"/>
          </a:solidFill>
          <a:ln>
            <a:noFill/>
          </a:ln>
        </p:spPr>
        <p:txBody>
          <a:bodyPr lIns="51435" tIns="25718" rIns="51435" bIns="2571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latin typeface="+mn-lt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186051" y="5708606"/>
            <a:ext cx="476956" cy="232996"/>
          </a:xfrm>
          <a:custGeom>
            <a:avLst/>
            <a:gdLst>
              <a:gd name="T0" fmla="*/ 407 w 763"/>
              <a:gd name="T1" fmla="*/ 1 h 763"/>
              <a:gd name="T2" fmla="*/ 356 w 763"/>
              <a:gd name="T3" fmla="*/ 1 h 763"/>
              <a:gd name="T4" fmla="*/ 0 w 763"/>
              <a:gd name="T5" fmla="*/ 382 h 763"/>
              <a:gd name="T6" fmla="*/ 356 w 763"/>
              <a:gd name="T7" fmla="*/ 762 h 763"/>
              <a:gd name="T8" fmla="*/ 407 w 763"/>
              <a:gd name="T9" fmla="*/ 762 h 763"/>
              <a:gd name="T10" fmla="*/ 763 w 763"/>
              <a:gd name="T11" fmla="*/ 382 h 763"/>
              <a:gd name="T12" fmla="*/ 240 w 763"/>
              <a:gd name="T13" fmla="*/ 86 h 763"/>
              <a:gd name="T14" fmla="*/ 105 w 763"/>
              <a:gd name="T15" fmla="*/ 205 h 763"/>
              <a:gd name="T16" fmla="*/ 79 w 763"/>
              <a:gd name="T17" fmla="*/ 255 h 763"/>
              <a:gd name="T18" fmla="*/ 155 w 763"/>
              <a:gd name="T19" fmla="*/ 356 h 763"/>
              <a:gd name="T20" fmla="*/ 79 w 763"/>
              <a:gd name="T21" fmla="*/ 255 h 763"/>
              <a:gd name="T22" fmla="*/ 155 w 763"/>
              <a:gd name="T23" fmla="*/ 406 h 763"/>
              <a:gd name="T24" fmla="*/ 79 w 763"/>
              <a:gd name="T25" fmla="*/ 507 h 763"/>
              <a:gd name="T26" fmla="*/ 105 w 763"/>
              <a:gd name="T27" fmla="*/ 557 h 763"/>
              <a:gd name="T28" fmla="*/ 240 w 763"/>
              <a:gd name="T29" fmla="*/ 676 h 763"/>
              <a:gd name="T30" fmla="*/ 356 w 763"/>
              <a:gd name="T31" fmla="*/ 705 h 763"/>
              <a:gd name="T32" fmla="*/ 356 w 763"/>
              <a:gd name="T33" fmla="*/ 557 h 763"/>
              <a:gd name="T34" fmla="*/ 356 w 763"/>
              <a:gd name="T35" fmla="*/ 507 h 763"/>
              <a:gd name="T36" fmla="*/ 205 w 763"/>
              <a:gd name="T37" fmla="*/ 406 h 763"/>
              <a:gd name="T38" fmla="*/ 356 w 763"/>
              <a:gd name="T39" fmla="*/ 507 h 763"/>
              <a:gd name="T40" fmla="*/ 205 w 763"/>
              <a:gd name="T41" fmla="*/ 356 h 763"/>
              <a:gd name="T42" fmla="*/ 356 w 763"/>
              <a:gd name="T43" fmla="*/ 255 h 763"/>
              <a:gd name="T44" fmla="*/ 356 w 763"/>
              <a:gd name="T45" fmla="*/ 205 h 763"/>
              <a:gd name="T46" fmla="*/ 356 w 763"/>
              <a:gd name="T47" fmla="*/ 57 h 763"/>
              <a:gd name="T48" fmla="*/ 657 w 763"/>
              <a:gd name="T49" fmla="*/ 205 h 763"/>
              <a:gd name="T50" fmla="*/ 522 w 763"/>
              <a:gd name="T51" fmla="*/ 86 h 763"/>
              <a:gd name="T52" fmla="*/ 406 w 763"/>
              <a:gd name="T53" fmla="*/ 57 h 763"/>
              <a:gd name="T54" fmla="*/ 406 w 763"/>
              <a:gd name="T55" fmla="*/ 205 h 763"/>
              <a:gd name="T56" fmla="*/ 406 w 763"/>
              <a:gd name="T57" fmla="*/ 255 h 763"/>
              <a:gd name="T58" fmla="*/ 557 w 763"/>
              <a:gd name="T59" fmla="*/ 356 h 763"/>
              <a:gd name="T60" fmla="*/ 406 w 763"/>
              <a:gd name="T61" fmla="*/ 255 h 763"/>
              <a:gd name="T62" fmla="*/ 557 w 763"/>
              <a:gd name="T63" fmla="*/ 406 h 763"/>
              <a:gd name="T64" fmla="*/ 406 w 763"/>
              <a:gd name="T65" fmla="*/ 507 h 763"/>
              <a:gd name="T66" fmla="*/ 406 w 763"/>
              <a:gd name="T67" fmla="*/ 705 h 763"/>
              <a:gd name="T68" fmla="*/ 530 w 763"/>
              <a:gd name="T69" fmla="*/ 557 h 763"/>
              <a:gd name="T70" fmla="*/ 522 w 763"/>
              <a:gd name="T71" fmla="*/ 676 h 763"/>
              <a:gd name="T72" fmla="*/ 657 w 763"/>
              <a:gd name="T73" fmla="*/ 557 h 763"/>
              <a:gd name="T74" fmla="*/ 683 w 763"/>
              <a:gd name="T75" fmla="*/ 507 h 763"/>
              <a:gd name="T76" fmla="*/ 607 w 763"/>
              <a:gd name="T77" fmla="*/ 406 h 763"/>
              <a:gd name="T78" fmla="*/ 683 w 763"/>
              <a:gd name="T79" fmla="*/ 507 h 763"/>
              <a:gd name="T80" fmla="*/ 595 w 763"/>
              <a:gd name="T81" fmla="*/ 255 h 763"/>
              <a:gd name="T82" fmla="*/ 707 w 763"/>
              <a:gd name="T83" fmla="*/ 356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3" h="763">
                <a:moveTo>
                  <a:pt x="762" y="356"/>
                </a:moveTo>
                <a:cubicBezTo>
                  <a:pt x="750" y="166"/>
                  <a:pt x="598" y="13"/>
                  <a:pt x="407" y="1"/>
                </a:cubicBezTo>
                <a:cubicBezTo>
                  <a:pt x="382" y="0"/>
                  <a:pt x="382" y="0"/>
                  <a:pt x="382" y="0"/>
                </a:cubicBezTo>
                <a:cubicBezTo>
                  <a:pt x="356" y="1"/>
                  <a:pt x="356" y="1"/>
                  <a:pt x="356" y="1"/>
                </a:cubicBezTo>
                <a:cubicBezTo>
                  <a:pt x="166" y="13"/>
                  <a:pt x="13" y="166"/>
                  <a:pt x="1" y="356"/>
                </a:cubicBezTo>
                <a:cubicBezTo>
                  <a:pt x="0" y="382"/>
                  <a:pt x="0" y="382"/>
                  <a:pt x="0" y="382"/>
                </a:cubicBezTo>
                <a:cubicBezTo>
                  <a:pt x="1" y="407"/>
                  <a:pt x="1" y="407"/>
                  <a:pt x="1" y="407"/>
                </a:cubicBezTo>
                <a:cubicBezTo>
                  <a:pt x="13" y="598"/>
                  <a:pt x="166" y="750"/>
                  <a:pt x="356" y="762"/>
                </a:cubicBezTo>
                <a:cubicBezTo>
                  <a:pt x="382" y="763"/>
                  <a:pt x="382" y="763"/>
                  <a:pt x="382" y="763"/>
                </a:cubicBezTo>
                <a:cubicBezTo>
                  <a:pt x="407" y="762"/>
                  <a:pt x="407" y="762"/>
                  <a:pt x="407" y="762"/>
                </a:cubicBezTo>
                <a:cubicBezTo>
                  <a:pt x="598" y="750"/>
                  <a:pt x="750" y="598"/>
                  <a:pt x="762" y="407"/>
                </a:cubicBezTo>
                <a:cubicBezTo>
                  <a:pt x="763" y="382"/>
                  <a:pt x="763" y="382"/>
                  <a:pt x="763" y="382"/>
                </a:cubicBezTo>
                <a:lnTo>
                  <a:pt x="762" y="356"/>
                </a:lnTo>
                <a:close/>
                <a:moveTo>
                  <a:pt x="240" y="86"/>
                </a:moveTo>
                <a:cubicBezTo>
                  <a:pt x="215" y="118"/>
                  <a:pt x="195" y="158"/>
                  <a:pt x="180" y="205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38" y="153"/>
                  <a:pt x="184" y="112"/>
                  <a:pt x="240" y="86"/>
                </a:cubicBezTo>
                <a:close/>
                <a:moveTo>
                  <a:pt x="79" y="255"/>
                </a:moveTo>
                <a:cubicBezTo>
                  <a:pt x="167" y="255"/>
                  <a:pt x="167" y="255"/>
                  <a:pt x="167" y="255"/>
                </a:cubicBezTo>
                <a:cubicBezTo>
                  <a:pt x="160" y="287"/>
                  <a:pt x="156" y="321"/>
                  <a:pt x="155" y="356"/>
                </a:cubicBezTo>
                <a:cubicBezTo>
                  <a:pt x="55" y="356"/>
                  <a:pt x="55" y="356"/>
                  <a:pt x="55" y="356"/>
                </a:cubicBezTo>
                <a:cubicBezTo>
                  <a:pt x="57" y="320"/>
                  <a:pt x="66" y="286"/>
                  <a:pt x="79" y="255"/>
                </a:cubicBezTo>
                <a:close/>
                <a:moveTo>
                  <a:pt x="55" y="406"/>
                </a:moveTo>
                <a:cubicBezTo>
                  <a:pt x="155" y="406"/>
                  <a:pt x="155" y="406"/>
                  <a:pt x="155" y="406"/>
                </a:cubicBezTo>
                <a:cubicBezTo>
                  <a:pt x="156" y="441"/>
                  <a:pt x="160" y="475"/>
                  <a:pt x="167" y="507"/>
                </a:cubicBezTo>
                <a:cubicBezTo>
                  <a:pt x="79" y="507"/>
                  <a:pt x="79" y="507"/>
                  <a:pt x="79" y="507"/>
                </a:cubicBezTo>
                <a:cubicBezTo>
                  <a:pt x="66" y="476"/>
                  <a:pt x="57" y="442"/>
                  <a:pt x="55" y="406"/>
                </a:cubicBezTo>
                <a:close/>
                <a:moveTo>
                  <a:pt x="105" y="557"/>
                </a:moveTo>
                <a:cubicBezTo>
                  <a:pt x="180" y="557"/>
                  <a:pt x="180" y="557"/>
                  <a:pt x="180" y="557"/>
                </a:cubicBezTo>
                <a:cubicBezTo>
                  <a:pt x="195" y="604"/>
                  <a:pt x="215" y="644"/>
                  <a:pt x="240" y="676"/>
                </a:cubicBezTo>
                <a:cubicBezTo>
                  <a:pt x="184" y="650"/>
                  <a:pt x="138" y="609"/>
                  <a:pt x="105" y="557"/>
                </a:cubicBezTo>
                <a:close/>
                <a:moveTo>
                  <a:pt x="356" y="705"/>
                </a:moveTo>
                <a:cubicBezTo>
                  <a:pt x="304" y="691"/>
                  <a:pt x="259" y="636"/>
                  <a:pt x="232" y="557"/>
                </a:cubicBezTo>
                <a:cubicBezTo>
                  <a:pt x="356" y="557"/>
                  <a:pt x="356" y="557"/>
                  <a:pt x="356" y="557"/>
                </a:cubicBezTo>
                <a:lnTo>
                  <a:pt x="356" y="705"/>
                </a:lnTo>
                <a:close/>
                <a:moveTo>
                  <a:pt x="356" y="507"/>
                </a:moveTo>
                <a:cubicBezTo>
                  <a:pt x="218" y="507"/>
                  <a:pt x="218" y="507"/>
                  <a:pt x="218" y="507"/>
                </a:cubicBezTo>
                <a:cubicBezTo>
                  <a:pt x="211" y="476"/>
                  <a:pt x="207" y="442"/>
                  <a:pt x="205" y="406"/>
                </a:cubicBezTo>
                <a:cubicBezTo>
                  <a:pt x="356" y="406"/>
                  <a:pt x="356" y="406"/>
                  <a:pt x="356" y="406"/>
                </a:cubicBezTo>
                <a:lnTo>
                  <a:pt x="356" y="507"/>
                </a:lnTo>
                <a:close/>
                <a:moveTo>
                  <a:pt x="356" y="356"/>
                </a:moveTo>
                <a:cubicBezTo>
                  <a:pt x="205" y="356"/>
                  <a:pt x="205" y="356"/>
                  <a:pt x="205" y="356"/>
                </a:cubicBezTo>
                <a:cubicBezTo>
                  <a:pt x="207" y="320"/>
                  <a:pt x="211" y="286"/>
                  <a:pt x="218" y="255"/>
                </a:cubicBezTo>
                <a:cubicBezTo>
                  <a:pt x="356" y="255"/>
                  <a:pt x="356" y="255"/>
                  <a:pt x="356" y="255"/>
                </a:cubicBezTo>
                <a:lnTo>
                  <a:pt x="356" y="356"/>
                </a:lnTo>
                <a:close/>
                <a:moveTo>
                  <a:pt x="356" y="205"/>
                </a:moveTo>
                <a:cubicBezTo>
                  <a:pt x="232" y="205"/>
                  <a:pt x="232" y="205"/>
                  <a:pt x="232" y="205"/>
                </a:cubicBezTo>
                <a:cubicBezTo>
                  <a:pt x="259" y="126"/>
                  <a:pt x="304" y="71"/>
                  <a:pt x="356" y="57"/>
                </a:cubicBezTo>
                <a:lnTo>
                  <a:pt x="356" y="205"/>
                </a:lnTo>
                <a:close/>
                <a:moveTo>
                  <a:pt x="657" y="205"/>
                </a:moveTo>
                <a:cubicBezTo>
                  <a:pt x="582" y="205"/>
                  <a:pt x="582" y="205"/>
                  <a:pt x="582" y="205"/>
                </a:cubicBezTo>
                <a:cubicBezTo>
                  <a:pt x="567" y="158"/>
                  <a:pt x="547" y="118"/>
                  <a:pt x="522" y="86"/>
                </a:cubicBezTo>
                <a:cubicBezTo>
                  <a:pt x="577" y="112"/>
                  <a:pt x="624" y="153"/>
                  <a:pt x="657" y="205"/>
                </a:cubicBezTo>
                <a:close/>
                <a:moveTo>
                  <a:pt x="406" y="57"/>
                </a:moveTo>
                <a:cubicBezTo>
                  <a:pt x="458" y="71"/>
                  <a:pt x="503" y="126"/>
                  <a:pt x="530" y="205"/>
                </a:cubicBezTo>
                <a:cubicBezTo>
                  <a:pt x="406" y="205"/>
                  <a:pt x="406" y="205"/>
                  <a:pt x="406" y="205"/>
                </a:cubicBezTo>
                <a:lnTo>
                  <a:pt x="406" y="57"/>
                </a:lnTo>
                <a:close/>
                <a:moveTo>
                  <a:pt x="406" y="255"/>
                </a:moveTo>
                <a:cubicBezTo>
                  <a:pt x="544" y="255"/>
                  <a:pt x="544" y="255"/>
                  <a:pt x="544" y="255"/>
                </a:cubicBezTo>
                <a:cubicBezTo>
                  <a:pt x="551" y="286"/>
                  <a:pt x="555" y="320"/>
                  <a:pt x="557" y="356"/>
                </a:cubicBezTo>
                <a:cubicBezTo>
                  <a:pt x="406" y="356"/>
                  <a:pt x="406" y="356"/>
                  <a:pt x="406" y="356"/>
                </a:cubicBezTo>
                <a:lnTo>
                  <a:pt x="406" y="255"/>
                </a:lnTo>
                <a:close/>
                <a:moveTo>
                  <a:pt x="406" y="406"/>
                </a:moveTo>
                <a:cubicBezTo>
                  <a:pt x="557" y="406"/>
                  <a:pt x="557" y="406"/>
                  <a:pt x="557" y="406"/>
                </a:cubicBezTo>
                <a:cubicBezTo>
                  <a:pt x="555" y="442"/>
                  <a:pt x="551" y="476"/>
                  <a:pt x="544" y="507"/>
                </a:cubicBezTo>
                <a:cubicBezTo>
                  <a:pt x="406" y="507"/>
                  <a:pt x="406" y="507"/>
                  <a:pt x="406" y="507"/>
                </a:cubicBezTo>
                <a:lnTo>
                  <a:pt x="406" y="406"/>
                </a:lnTo>
                <a:close/>
                <a:moveTo>
                  <a:pt x="406" y="705"/>
                </a:moveTo>
                <a:cubicBezTo>
                  <a:pt x="406" y="557"/>
                  <a:pt x="406" y="557"/>
                  <a:pt x="406" y="557"/>
                </a:cubicBezTo>
                <a:cubicBezTo>
                  <a:pt x="530" y="557"/>
                  <a:pt x="530" y="557"/>
                  <a:pt x="530" y="557"/>
                </a:cubicBezTo>
                <a:cubicBezTo>
                  <a:pt x="503" y="636"/>
                  <a:pt x="458" y="691"/>
                  <a:pt x="406" y="705"/>
                </a:cubicBezTo>
                <a:close/>
                <a:moveTo>
                  <a:pt x="522" y="676"/>
                </a:moveTo>
                <a:cubicBezTo>
                  <a:pt x="547" y="644"/>
                  <a:pt x="567" y="604"/>
                  <a:pt x="582" y="557"/>
                </a:cubicBezTo>
                <a:cubicBezTo>
                  <a:pt x="657" y="557"/>
                  <a:pt x="657" y="557"/>
                  <a:pt x="657" y="557"/>
                </a:cubicBezTo>
                <a:cubicBezTo>
                  <a:pt x="624" y="609"/>
                  <a:pt x="577" y="650"/>
                  <a:pt x="522" y="676"/>
                </a:cubicBezTo>
                <a:close/>
                <a:moveTo>
                  <a:pt x="683" y="507"/>
                </a:moveTo>
                <a:cubicBezTo>
                  <a:pt x="595" y="507"/>
                  <a:pt x="595" y="507"/>
                  <a:pt x="595" y="507"/>
                </a:cubicBezTo>
                <a:cubicBezTo>
                  <a:pt x="602" y="475"/>
                  <a:pt x="606" y="441"/>
                  <a:pt x="607" y="406"/>
                </a:cubicBezTo>
                <a:cubicBezTo>
                  <a:pt x="707" y="406"/>
                  <a:pt x="707" y="406"/>
                  <a:pt x="707" y="406"/>
                </a:cubicBezTo>
                <a:cubicBezTo>
                  <a:pt x="705" y="442"/>
                  <a:pt x="696" y="476"/>
                  <a:pt x="683" y="507"/>
                </a:cubicBezTo>
                <a:close/>
                <a:moveTo>
                  <a:pt x="607" y="356"/>
                </a:moveTo>
                <a:cubicBezTo>
                  <a:pt x="606" y="321"/>
                  <a:pt x="602" y="287"/>
                  <a:pt x="595" y="255"/>
                </a:cubicBezTo>
                <a:cubicBezTo>
                  <a:pt x="683" y="255"/>
                  <a:pt x="683" y="255"/>
                  <a:pt x="683" y="255"/>
                </a:cubicBezTo>
                <a:cubicBezTo>
                  <a:pt x="696" y="286"/>
                  <a:pt x="705" y="320"/>
                  <a:pt x="707" y="356"/>
                </a:cubicBezTo>
                <a:lnTo>
                  <a:pt x="607" y="356"/>
                </a:lnTo>
                <a:close/>
              </a:path>
            </a:pathLst>
          </a:custGeom>
          <a:solidFill>
            <a:srgbClr val="044C88"/>
          </a:solidFill>
          <a:ln>
            <a:noFill/>
          </a:ln>
        </p:spPr>
        <p:txBody>
          <a:bodyPr lIns="51435" tIns="25718" rIns="51435" bIns="2571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schemeClr val="tx1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1674" y="698819"/>
            <a:ext cx="859538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Информация для граждан, участников публичных слушаний по проекту утверждения годового отчета за 2023 год находится на сайте администрации Арсеньевского городского округа по адресу:</a:t>
            </a:r>
          </a:p>
          <a:p>
            <a:endParaRPr lang="ru-RU" sz="2000" dirty="0" smtClean="0"/>
          </a:p>
          <a:p>
            <a:r>
              <a:rPr lang="en-US" dirty="0">
                <a:solidFill>
                  <a:srgbClr val="7030A0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rgbClr val="7030A0"/>
                </a:solidFill>
                <a:hlinkClick r:id="rId3"/>
              </a:rPr>
              <a:t>ars.town/otkrytyy-byudzhet-dlya-grazhdan/2023.php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6"/>
            <a:ext cx="9906000" cy="36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507" y="186018"/>
            <a:ext cx="421574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Глоссарий</a:t>
            </a:r>
          </a:p>
          <a:p>
            <a:endParaRPr lang="ru-RU" sz="1400" b="1" dirty="0" smtClean="0"/>
          </a:p>
          <a:p>
            <a:endParaRPr lang="ru-RU" sz="1400" b="1" dirty="0"/>
          </a:p>
          <a:p>
            <a:pPr algn="just"/>
            <a:r>
              <a:rPr lang="ru-RU" sz="1600" b="1" dirty="0"/>
              <a:t>Бюджет</a:t>
            </a:r>
            <a:r>
              <a:rPr lang="ru-RU" sz="1400" dirty="0"/>
              <a:t> – форма образования и расходования </a:t>
            </a:r>
            <a:r>
              <a:rPr lang="ru-RU" sz="1400" dirty="0" smtClean="0"/>
              <a:t>	денежных </a:t>
            </a:r>
            <a:r>
              <a:rPr lang="ru-RU" sz="1400" dirty="0"/>
              <a:t>средств, предназначенных </a:t>
            </a:r>
            <a:r>
              <a:rPr lang="ru-RU" sz="1400" dirty="0" smtClean="0"/>
              <a:t>	для </a:t>
            </a:r>
            <a:r>
              <a:rPr lang="ru-RU" sz="1400" dirty="0"/>
              <a:t>финансового обеспечения задач </a:t>
            </a:r>
            <a:r>
              <a:rPr lang="ru-RU" sz="1400" dirty="0" smtClean="0"/>
              <a:t>	и 	функций </a:t>
            </a:r>
            <a:r>
              <a:rPr lang="ru-RU" sz="1400" dirty="0"/>
              <a:t>государства и </a:t>
            </a:r>
            <a:r>
              <a:rPr lang="ru-RU" sz="1400" dirty="0" smtClean="0"/>
              <a:t>	местного 	самоуправления</a:t>
            </a:r>
            <a:endParaRPr lang="ru-RU" sz="1400" dirty="0"/>
          </a:p>
          <a:p>
            <a:pPr algn="just"/>
            <a:r>
              <a:rPr lang="ru-RU" sz="1600" b="1" dirty="0"/>
              <a:t>Доходы</a:t>
            </a:r>
            <a:r>
              <a:rPr lang="ru-RU" sz="1400" dirty="0"/>
              <a:t> </a:t>
            </a:r>
            <a:r>
              <a:rPr lang="ru-RU" sz="1400" dirty="0" smtClean="0"/>
              <a:t>- бюджета </a:t>
            </a:r>
            <a:r>
              <a:rPr lang="ru-RU" sz="1400" dirty="0"/>
              <a:t>поступающие в бюджет </a:t>
            </a:r>
            <a:r>
              <a:rPr lang="ru-RU" sz="1400" dirty="0" smtClean="0"/>
              <a:t>	денежные </a:t>
            </a:r>
            <a:r>
              <a:rPr lang="ru-RU" sz="1400" dirty="0"/>
              <a:t>средства, за исключением </a:t>
            </a:r>
            <a:r>
              <a:rPr lang="ru-RU" sz="1400" dirty="0" smtClean="0"/>
              <a:t>	средств</a:t>
            </a:r>
            <a:r>
              <a:rPr lang="ru-RU" sz="1400" dirty="0"/>
              <a:t>, являющихся в соответствии </a:t>
            </a:r>
            <a:r>
              <a:rPr lang="ru-RU" sz="1400" dirty="0" smtClean="0"/>
              <a:t>	с 	Бюджетным </a:t>
            </a:r>
            <a:r>
              <a:rPr lang="ru-RU" sz="1400" dirty="0"/>
              <a:t>кодексом </a:t>
            </a:r>
            <a:r>
              <a:rPr lang="ru-RU" sz="1400" dirty="0" smtClean="0"/>
              <a:t>	источниками финансирования 	дефицита </a:t>
            </a:r>
            <a:r>
              <a:rPr lang="ru-RU" sz="1400" dirty="0"/>
              <a:t>бюджета</a:t>
            </a:r>
          </a:p>
          <a:p>
            <a:pPr algn="just"/>
            <a:r>
              <a:rPr lang="ru-RU" b="1" dirty="0"/>
              <a:t>Расходы</a:t>
            </a:r>
            <a:r>
              <a:rPr lang="ru-RU" dirty="0"/>
              <a:t> </a:t>
            </a:r>
            <a:r>
              <a:rPr lang="ru-RU" sz="1400" dirty="0" smtClean="0"/>
              <a:t>- бюджета </a:t>
            </a:r>
            <a:r>
              <a:rPr lang="ru-RU" sz="1400" dirty="0"/>
              <a:t>выплачиваемые из </a:t>
            </a:r>
            <a:r>
              <a:rPr lang="ru-RU" sz="1400" dirty="0" smtClean="0"/>
              <a:t>	бюджета 	денежные </a:t>
            </a:r>
            <a:r>
              <a:rPr lang="ru-RU" sz="1400" dirty="0"/>
              <a:t>средства, за </a:t>
            </a:r>
            <a:r>
              <a:rPr lang="ru-RU" sz="1400" dirty="0" smtClean="0"/>
              <a:t>	исключением 	средств, 	являющихся </a:t>
            </a:r>
            <a:r>
              <a:rPr lang="ru-RU" sz="1400" dirty="0"/>
              <a:t>в соответствии с </a:t>
            </a:r>
            <a:r>
              <a:rPr lang="ru-RU" sz="1400" dirty="0" smtClean="0"/>
              <a:t>	Бюджетным </a:t>
            </a:r>
            <a:r>
              <a:rPr lang="ru-RU" sz="1400" dirty="0"/>
              <a:t>кодексом Российской </a:t>
            </a:r>
            <a:r>
              <a:rPr lang="ru-RU" sz="1400" dirty="0" smtClean="0"/>
              <a:t>	Федерации </a:t>
            </a:r>
            <a:r>
              <a:rPr lang="ru-RU" sz="1400" dirty="0"/>
              <a:t>источниками </a:t>
            </a:r>
            <a:r>
              <a:rPr lang="ru-RU" sz="1400" dirty="0" smtClean="0"/>
              <a:t>	финансирования </a:t>
            </a:r>
            <a:r>
              <a:rPr lang="ru-RU" sz="1400" dirty="0"/>
              <a:t>дефицита бюджета</a:t>
            </a:r>
          </a:p>
          <a:p>
            <a:pPr algn="just"/>
            <a:r>
              <a:rPr lang="ru-RU" b="1" dirty="0"/>
              <a:t>Профицит </a:t>
            </a:r>
            <a:r>
              <a:rPr lang="ru-RU" b="1" dirty="0" smtClean="0"/>
              <a:t>бюджета</a:t>
            </a:r>
            <a:r>
              <a:rPr lang="ru-RU" dirty="0" smtClean="0"/>
              <a:t> </a:t>
            </a:r>
            <a:r>
              <a:rPr lang="ru-RU" sz="1400" dirty="0" smtClean="0"/>
              <a:t>- Превышение 	доходов 	бюджета </a:t>
            </a:r>
            <a:r>
              <a:rPr lang="ru-RU" sz="1400" dirty="0"/>
              <a:t>над его </a:t>
            </a:r>
            <a:r>
              <a:rPr lang="ru-RU" sz="1400" dirty="0" smtClean="0"/>
              <a:t>	расходами</a:t>
            </a:r>
            <a:endParaRPr lang="ru-RU" sz="1400" dirty="0"/>
          </a:p>
          <a:p>
            <a:pPr algn="just"/>
            <a:r>
              <a:rPr lang="ru-RU" b="1" dirty="0"/>
              <a:t>Дефицит</a:t>
            </a:r>
            <a:r>
              <a:rPr lang="ru-RU" dirty="0"/>
              <a:t> </a:t>
            </a:r>
            <a:r>
              <a:rPr lang="ru-RU" dirty="0" smtClean="0"/>
              <a:t>бюджета </a:t>
            </a:r>
            <a:r>
              <a:rPr lang="ru-RU" sz="1400" dirty="0" smtClean="0"/>
              <a:t>- Превышение 	расходов 	бюджета </a:t>
            </a:r>
            <a:r>
              <a:rPr lang="ru-RU" sz="1400" dirty="0"/>
              <a:t>над его </a:t>
            </a:r>
            <a:r>
              <a:rPr lang="ru-RU" sz="1400" dirty="0" smtClean="0"/>
              <a:t>	доходами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690755" y="548582"/>
            <a:ext cx="499951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/>
          </a:p>
          <a:p>
            <a:pPr algn="just"/>
            <a:r>
              <a:rPr lang="ru-RU" sz="1600" b="1" dirty="0"/>
              <a:t>Межбюджетные отношения</a:t>
            </a:r>
            <a:r>
              <a:rPr lang="ru-RU" sz="1400" b="1" dirty="0"/>
              <a:t> </a:t>
            </a:r>
            <a:r>
              <a:rPr lang="ru-RU" sz="1400" b="1" dirty="0" smtClean="0"/>
              <a:t>–</a:t>
            </a:r>
          </a:p>
          <a:p>
            <a:pPr algn="just"/>
            <a:r>
              <a:rPr lang="ru-RU" sz="1400" b="1" dirty="0" smtClean="0"/>
              <a:t> 	</a:t>
            </a:r>
            <a:r>
              <a:rPr lang="ru-RU" sz="1400" dirty="0" smtClean="0"/>
              <a:t>Взаимоотношения </a:t>
            </a:r>
            <a:r>
              <a:rPr lang="ru-RU" sz="1400" dirty="0"/>
              <a:t>	между </a:t>
            </a:r>
            <a:r>
              <a:rPr lang="ru-RU" sz="1400" dirty="0" smtClean="0"/>
              <a:t>публично-	правовыми </a:t>
            </a:r>
            <a:r>
              <a:rPr lang="ru-RU" sz="1400" dirty="0"/>
              <a:t>	образованиями по </a:t>
            </a:r>
            <a:r>
              <a:rPr lang="ru-RU" sz="1400" dirty="0" smtClean="0"/>
              <a:t>	вопросам </a:t>
            </a:r>
            <a:r>
              <a:rPr lang="ru-RU" sz="1400" dirty="0"/>
              <a:t>	регулирования бюджетных 	правоотношений, организации и 	осуществления бюджетного процесса</a:t>
            </a:r>
          </a:p>
          <a:p>
            <a:pPr algn="just"/>
            <a:r>
              <a:rPr lang="ru-RU" sz="1600" b="1" dirty="0" smtClean="0"/>
              <a:t>Межбюджетные трансферты </a:t>
            </a:r>
            <a:r>
              <a:rPr lang="ru-RU" sz="1400" b="1" dirty="0" smtClean="0"/>
              <a:t>– </a:t>
            </a:r>
          </a:p>
          <a:p>
            <a:pPr algn="just"/>
            <a:r>
              <a:rPr lang="ru-RU" sz="1400" b="1" dirty="0"/>
              <a:t>	</a:t>
            </a:r>
            <a:r>
              <a:rPr lang="ru-RU" sz="1400" dirty="0" smtClean="0"/>
              <a:t>средства</a:t>
            </a:r>
            <a:r>
              <a:rPr lang="ru-RU" sz="1400" dirty="0"/>
              <a:t>, </a:t>
            </a:r>
            <a:r>
              <a:rPr lang="ru-RU" sz="1400" dirty="0" smtClean="0"/>
              <a:t>	предоставляемые одни бюджетом</a:t>
            </a:r>
          </a:p>
          <a:p>
            <a:pPr algn="just"/>
            <a:r>
              <a:rPr lang="ru-RU" sz="1400" dirty="0" smtClean="0"/>
              <a:t>	бюджетной </a:t>
            </a:r>
            <a:r>
              <a:rPr lang="ru-RU" sz="1400" dirty="0"/>
              <a:t>системы </a:t>
            </a:r>
            <a:r>
              <a:rPr lang="ru-RU" sz="1400" dirty="0" smtClean="0"/>
              <a:t>	Российской Федерации 	другому 	бюджету</a:t>
            </a:r>
            <a:endParaRPr lang="ru-RU" sz="1400" dirty="0"/>
          </a:p>
          <a:p>
            <a:pPr algn="just"/>
            <a:r>
              <a:rPr lang="ru-RU" sz="1600" b="1" dirty="0" smtClean="0"/>
              <a:t>Дотации</a:t>
            </a:r>
            <a:r>
              <a:rPr lang="ru-RU" sz="1400" b="1" dirty="0" smtClean="0"/>
              <a:t> -</a:t>
            </a:r>
            <a:r>
              <a:rPr lang="ru-RU" sz="1400" dirty="0" smtClean="0"/>
              <a:t> </a:t>
            </a:r>
            <a:r>
              <a:rPr lang="ru-RU" sz="1400" dirty="0"/>
              <a:t>Межбюджетные трансферты, </a:t>
            </a:r>
            <a:r>
              <a:rPr lang="ru-RU" sz="1400" dirty="0" smtClean="0"/>
              <a:t>	предоставляемые </a:t>
            </a:r>
            <a:r>
              <a:rPr lang="ru-RU" sz="1400" dirty="0"/>
              <a:t>на безвозмездной и </a:t>
            </a:r>
            <a:r>
              <a:rPr lang="ru-RU" sz="1400" dirty="0" smtClean="0"/>
              <a:t>	безвозвратной </a:t>
            </a:r>
            <a:r>
              <a:rPr lang="ru-RU" sz="1400" dirty="0"/>
              <a:t>основе без установления </a:t>
            </a:r>
            <a:r>
              <a:rPr lang="ru-RU" sz="1400" dirty="0" smtClean="0"/>
              <a:t>	направлений </a:t>
            </a:r>
            <a:r>
              <a:rPr lang="ru-RU" sz="1400" dirty="0"/>
              <a:t>и (или) условий их </a:t>
            </a:r>
            <a:r>
              <a:rPr lang="ru-RU" sz="1400" dirty="0" smtClean="0"/>
              <a:t>	использования</a:t>
            </a:r>
            <a:endParaRPr lang="ru-RU" sz="1400" dirty="0"/>
          </a:p>
          <a:p>
            <a:pPr algn="just"/>
            <a:r>
              <a:rPr lang="ru-RU" sz="1600" b="1" dirty="0"/>
              <a:t>Субсидии</a:t>
            </a:r>
            <a:r>
              <a:rPr lang="ru-RU" sz="1400" dirty="0"/>
              <a:t> </a:t>
            </a:r>
            <a:r>
              <a:rPr lang="ru-RU" sz="1400" dirty="0" smtClean="0"/>
              <a:t>- Межбюджетные </a:t>
            </a:r>
            <a:r>
              <a:rPr lang="ru-RU" sz="1400" dirty="0"/>
              <a:t>трансферты, </a:t>
            </a:r>
            <a:r>
              <a:rPr lang="ru-RU" sz="1400" dirty="0" smtClean="0"/>
              <a:t>	предоставляемые </a:t>
            </a:r>
            <a:r>
              <a:rPr lang="ru-RU" sz="1400" dirty="0"/>
              <a:t>на безвозмездной и </a:t>
            </a:r>
            <a:r>
              <a:rPr lang="ru-RU" sz="1400" dirty="0" smtClean="0"/>
              <a:t>	безвозвратной </a:t>
            </a:r>
            <a:r>
              <a:rPr lang="ru-RU" sz="1400" dirty="0"/>
              <a:t>основе в целях </a:t>
            </a:r>
            <a:r>
              <a:rPr lang="ru-RU" sz="1400" dirty="0" smtClean="0"/>
              <a:t>	софинансирования </a:t>
            </a:r>
            <a:r>
              <a:rPr lang="ru-RU" sz="1400" dirty="0"/>
              <a:t>расходов на решение </a:t>
            </a:r>
            <a:r>
              <a:rPr lang="ru-RU" sz="1400" dirty="0" smtClean="0"/>
              <a:t>	вопросов </a:t>
            </a:r>
            <a:r>
              <a:rPr lang="ru-RU" sz="1400" dirty="0"/>
              <a:t>местного значения</a:t>
            </a:r>
          </a:p>
          <a:p>
            <a:pPr algn="just"/>
            <a:r>
              <a:rPr lang="ru-RU" sz="1600" b="1" dirty="0"/>
              <a:t>Субвенции</a:t>
            </a:r>
            <a:r>
              <a:rPr lang="ru-RU" sz="1400" dirty="0"/>
              <a:t> </a:t>
            </a:r>
            <a:r>
              <a:rPr lang="ru-RU" sz="1400" dirty="0" smtClean="0"/>
              <a:t>- Межбюджетные </a:t>
            </a:r>
            <a:r>
              <a:rPr lang="ru-RU" sz="1400" dirty="0"/>
              <a:t>трансферты, </a:t>
            </a:r>
            <a:r>
              <a:rPr lang="ru-RU" sz="1400" dirty="0" smtClean="0"/>
              <a:t>	предоставляемые </a:t>
            </a:r>
            <a:r>
              <a:rPr lang="ru-RU" sz="1400" dirty="0"/>
              <a:t>на безвозмездной и </a:t>
            </a:r>
            <a:r>
              <a:rPr lang="ru-RU" sz="1400" dirty="0" smtClean="0"/>
              <a:t>	безвозвратной </a:t>
            </a:r>
            <a:r>
              <a:rPr lang="ru-RU" sz="1400" dirty="0"/>
              <a:t>основе в целях обеспечения </a:t>
            </a:r>
            <a:r>
              <a:rPr lang="ru-RU" sz="1400" dirty="0" smtClean="0"/>
              <a:t>	исполнения </a:t>
            </a:r>
            <a:r>
              <a:rPr lang="ru-RU" sz="1400" dirty="0"/>
              <a:t>отдельных государственных </a:t>
            </a:r>
            <a:r>
              <a:rPr lang="ru-RU" sz="1400" dirty="0" smtClean="0"/>
              <a:t>	полномочий</a:t>
            </a:r>
            <a:r>
              <a:rPr lang="ru-RU" sz="1400" dirty="0"/>
              <a:t>, переданных органам </a:t>
            </a:r>
            <a:r>
              <a:rPr lang="ru-RU" sz="1400" dirty="0" smtClean="0"/>
              <a:t>	местного </a:t>
            </a:r>
            <a:r>
              <a:rPr lang="ru-RU" sz="1400" dirty="0"/>
              <a:t>самоуправления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9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985" y="200470"/>
            <a:ext cx="9377779" cy="12126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 Арсеньевского городского округа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1759" y="1779161"/>
            <a:ext cx="3405136" cy="4139595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 2022 ГОД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территории: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39,37 кв. км.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Население:</a:t>
            </a:r>
          </a:p>
          <a:p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51 180 чел.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Территориальное деление:</a:t>
            </a:r>
          </a:p>
          <a:p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округ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02548" y="1779161"/>
            <a:ext cx="5131458" cy="3693319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Арсеньевского городского округа определяется следующими границами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севера, востока,  юга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граничит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Яковлевским  муниципальным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районом,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юго-запада, запада, северо-запада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Анучинским муниципальным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округом.</a:t>
            </a:r>
          </a:p>
          <a:p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Арсеньевский городской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 является самостоятельным муниципальным образованием, входящим в состав Приморского края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Административным центром Арсеньевского городского округа является город Арсеньев.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984" y="200470"/>
            <a:ext cx="9259025" cy="860234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Арсеньевского городского округа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67821320"/>
              </p:ext>
            </p:extLst>
          </p:nvPr>
        </p:nvGraphicFramePr>
        <p:xfrm>
          <a:off x="3099460" y="1289304"/>
          <a:ext cx="6590805" cy="5040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3289467" y="4238422"/>
            <a:ext cx="1773010" cy="11169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 smtClean="0"/>
              <a:t>вмп</a:t>
            </a:r>
            <a:r>
              <a:rPr lang="ru-RU" sz="2000" dirty="0" smtClean="0"/>
              <a:t> </a:t>
            </a:r>
            <a:endParaRPr lang="ru-RU" sz="1200" dirty="0" smtClean="0"/>
          </a:p>
          <a:p>
            <a:r>
              <a:rPr lang="ru-RU" sz="2000" b="1" dirty="0" smtClean="0"/>
              <a:t>+10,1%</a:t>
            </a:r>
          </a:p>
          <a:p>
            <a:r>
              <a:rPr lang="ru-RU" sz="1200" b="1" dirty="0" smtClean="0"/>
              <a:t>к уровню 2022 года</a:t>
            </a:r>
            <a:endParaRPr lang="ru-RU" sz="1200" b="1" dirty="0"/>
          </a:p>
        </p:txBody>
      </p:sp>
      <p:sp>
        <p:nvSpPr>
          <p:cNvPr id="6" name="TextBox 1"/>
          <p:cNvSpPr txBox="1"/>
          <p:nvPr/>
        </p:nvSpPr>
        <p:spPr>
          <a:xfrm>
            <a:off x="7528957" y="1574312"/>
            <a:ext cx="1959429" cy="914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b="1" dirty="0" smtClean="0"/>
              <a:t>ТРУДОУСТРОЕНО</a:t>
            </a:r>
          </a:p>
          <a:p>
            <a:r>
              <a:rPr lang="ru-RU" sz="2000" b="1" dirty="0" smtClean="0"/>
              <a:t>+2,6%</a:t>
            </a:r>
          </a:p>
          <a:p>
            <a:r>
              <a:rPr lang="ru-RU" sz="1200" b="1" dirty="0" smtClean="0"/>
              <a:t>к уровню 2022 года</a:t>
            </a:r>
            <a:endParaRPr lang="ru-RU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5637" y="1134946"/>
            <a:ext cx="2683824" cy="5509200"/>
          </a:xfrm>
          <a:prstGeom prst="rect">
            <a:avLst/>
          </a:prstGeom>
          <a:noFill/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городского округа – документ, содержащий систему обоснованных представлений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направлениях и результатах социально-экономического развития на прогнозный период. 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является основой для составления проекта бюджета Арсеньевского городского округа на очередной финансовый год  и плановый период и включает в себя количественные показатели и качественные характеристики социально-экономического развития</a:t>
            </a:r>
            <a:endParaRPr lang="ru-RU" dirty="0"/>
          </a:p>
        </p:txBody>
      </p:sp>
      <p:sp>
        <p:nvSpPr>
          <p:cNvPr id="7" name="TextBox 1"/>
          <p:cNvSpPr txBox="1"/>
          <p:nvPr/>
        </p:nvSpPr>
        <p:spPr>
          <a:xfrm>
            <a:off x="5830784" y="5705942"/>
            <a:ext cx="1698172" cy="121520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b="1" dirty="0" smtClean="0"/>
              <a:t>БЕЗРАБОТНЫЕ</a:t>
            </a:r>
          </a:p>
          <a:p>
            <a:r>
              <a:rPr lang="ru-RU" sz="2000" b="1" dirty="0" smtClean="0"/>
              <a:t>-2,2%</a:t>
            </a:r>
          </a:p>
          <a:p>
            <a:r>
              <a:rPr lang="ru-RU" sz="1200" b="1" dirty="0" smtClean="0"/>
              <a:t>к уровню 2022 года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9220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32" y="814899"/>
            <a:ext cx="4656402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численность населения составила – 51,18 тыс. чел. (99% к предыдущему году).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планируется снижение на 0,19 тыс. чел. и по оценке составит 51,37 (100,4% к предыдущему году).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прогнозируется сокращение численности населения– 51,17 тыс. чел. (99,6% к предыдущему году).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2024-2025 годах прогнозируется увеличение до 51,2 тыс. чел. за счет миграционного прироста населения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Среднесписочная численность работников имеет тенденцию к увеличению.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показатель уменьшился на 3% и составил 11738 человек.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оценке, в 2022 году произойдет снижение среднесписочной численности до 11700 человек.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2023-2025 годах увеличится и составит 12000, 12100 и 12200 человек соответственно по годам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Безработица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регистрируемой безработицы в 2021 году составил 1,7%, в 2022 ожидается 1,4%, на 2023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прогнозируется 1,4%, в 2024 –2025 прогнозируется снижение до 1,2%. </a:t>
            </a:r>
          </a:p>
          <a:p>
            <a:endParaRPr lang="ru-RU" sz="11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14635013"/>
              </p:ext>
            </p:extLst>
          </p:nvPr>
        </p:nvGraphicFramePr>
        <p:xfrm>
          <a:off x="5215286" y="537900"/>
          <a:ext cx="4101242" cy="1944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90159786"/>
              </p:ext>
            </p:extLst>
          </p:nvPr>
        </p:nvGraphicFramePr>
        <p:xfrm>
          <a:off x="5240649" y="2529444"/>
          <a:ext cx="4069606" cy="2033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78145992"/>
              </p:ext>
            </p:extLst>
          </p:nvPr>
        </p:nvGraphicFramePr>
        <p:xfrm>
          <a:off x="5257336" y="4641230"/>
          <a:ext cx="4050567" cy="195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6232" y="37939"/>
            <a:ext cx="939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Показатели социально-экономического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37207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861535"/>
              </p:ext>
            </p:extLst>
          </p:nvPr>
        </p:nvGraphicFramePr>
        <p:xfrm>
          <a:off x="491706" y="396816"/>
          <a:ext cx="9014602" cy="5707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7354"/>
                <a:gridCol w="2567958"/>
                <a:gridCol w="2581332"/>
                <a:gridCol w="2567958"/>
              </a:tblGrid>
              <a:tr h="65962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характеристики бюджета Арсеньевского городского </a:t>
                      </a:r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</a:t>
                      </a:r>
                    </a:p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 и плановый период 2024 – 2025 годов</a:t>
                      </a:r>
                    </a:p>
                    <a:p>
                      <a:pPr algn="ctr" fontAlgn="b"/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312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8626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2021 </a:t>
                      </a:r>
                      <a:endParaRPr lang="ru-RU" sz="14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1 585 289,44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1 695 385,58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-110 096,14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8281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2022 </a:t>
                      </a:r>
                      <a:endParaRPr lang="ru-RU" sz="14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Оценка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1 941 247,06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1 943 133,72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-1 886,66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7504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2023 </a:t>
                      </a:r>
                      <a:endParaRPr lang="ru-RU" sz="14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Прогноз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1 661 024,13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1 697 663,72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-36 639,59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759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2024 </a:t>
                      </a:r>
                      <a:endParaRPr lang="ru-RU" sz="14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Прогноз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1 706 457,95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1 706 457,95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901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2025 </a:t>
                      </a:r>
                      <a:endParaRPr lang="ru-RU" sz="14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Прогноз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1 762 496,76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1 762 496,76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8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09" y="396511"/>
            <a:ext cx="960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СВЕДЕНИЯ О МЕЖБЮДЖЕТНЫХ ТРАНСФЕРТАХ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58391"/>
              </p:ext>
            </p:extLst>
          </p:nvPr>
        </p:nvGraphicFramePr>
        <p:xfrm>
          <a:off x="414070" y="1069673"/>
          <a:ext cx="9152623" cy="5025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5036"/>
                <a:gridCol w="1261906"/>
                <a:gridCol w="1261906"/>
                <a:gridCol w="1261906"/>
                <a:gridCol w="1261906"/>
                <a:gridCol w="1489963"/>
              </a:tblGrid>
              <a:tr h="558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факт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оценка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прогноз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2024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прогноз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2025</a:t>
                      </a:r>
                    </a:p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прогноз</a:t>
                      </a:r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</a:tr>
              <a:tr h="698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1 036 031,90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1 194 910,06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822 984,14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816 227,95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850 926,76</a:t>
                      </a:r>
                    </a:p>
                  </a:txBody>
                  <a:tcPr marL="9525" marR="9525" marT="9525" marB="0" anchor="b"/>
                </a:tc>
              </a:tr>
              <a:tr h="23575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/>
                        </a:rPr>
                        <a:t>в том числе: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522" marR="6522" marT="6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6522" marR="6522" marT="6522" marB="0" anchor="ctr"/>
                </a:tc>
              </a:tr>
              <a:tr h="698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109 269,35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63 021,20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698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291 513,08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427 834,16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116 671,86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73 499,05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72 145,04</a:t>
                      </a:r>
                    </a:p>
                  </a:txBody>
                  <a:tcPr marL="9525" marR="9525" marT="9525" marB="0" anchor="ctr"/>
                </a:tc>
              </a:tr>
              <a:tr h="698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604 725,28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670 275,70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677 647,28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707 628,90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743 681,72</a:t>
                      </a:r>
                    </a:p>
                  </a:txBody>
                  <a:tcPr marL="9525" marR="9525" marT="9525" marB="0" anchor="ctr"/>
                </a:tc>
              </a:tr>
              <a:tr h="698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31 091,63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33 779,00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28 665,00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35 100,00</a:t>
                      </a:r>
                    </a:p>
                  </a:txBody>
                  <a:tcPr marL="9525" marR="9525" marT="9525" marB="0" anchor="ctr"/>
                </a:tc>
              </a:tr>
              <a:tr h="698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 ПРОШЛЫХ ЛЕТ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-567,44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3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350335"/>
              </p:ext>
            </p:extLst>
          </p:nvPr>
        </p:nvGraphicFramePr>
        <p:xfrm>
          <a:off x="310553" y="143061"/>
          <a:ext cx="9363877" cy="6421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5515"/>
                <a:gridCol w="1664898"/>
                <a:gridCol w="1647645"/>
                <a:gridCol w="1375819"/>
              </a:tblGrid>
              <a:tr h="45149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уровень долговой нагрузки на бюджет Арсеньевского городского округа на 2023 год </a:t>
                      </a:r>
                      <a:endParaRPr lang="ru-RU" sz="16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период 2024 и 2025 </a:t>
                      </a:r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</a:tr>
              <a:tr h="276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бюджета (тыс. 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36 639,6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</a:tr>
              <a:tr h="3399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погашения долговых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58 246,0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55 629,5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26 848,1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</a:tr>
              <a:tr h="26797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средств в бюджет (тыс. 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94 885,6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55 629,5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26 848,1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</a:tr>
              <a:tr h="77637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суммы средств, направленных на погашение дефицита бюджета и объема погашения долговых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сумме привлечения средств (%)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</a:tr>
              <a:tr h="3157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Предельный уровень по ст.106 БК РФ (%)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выше 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</a:tr>
              <a:tr h="267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муниципального долга (тыс. 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260 372,1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260 372,1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260 372,1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ctr"/>
                </a:tc>
              </a:tr>
              <a:tr h="8419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без учета безвозмездных поступлений из краевого бюджета и поступлений налоговых доходов по дополнительным нормативам отчислений (тыс. 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366 437,5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434 029,1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479 286,4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ctr"/>
                </a:tc>
              </a:tr>
              <a:tr h="396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долговых обязательств к собственным доходам бюджета (%)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ctr"/>
                </a:tc>
              </a:tr>
              <a:tr h="276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Предельный уровень по ст.107 БК РФ (%)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выше 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</a:tr>
              <a:tr h="3399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обслуживание муниципального долга (тыс. 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5 099,7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1 689,0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</a:tr>
              <a:tr h="3399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бюджета без учета расходов за счет субвенций (тыс. руб.)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1 020 016,4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976 960,9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975 078,6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</a:tr>
              <a:tr h="6745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объема расходов на обслуживание муниципального долга к объему расходов  бюджета без учета расходов за счет субвенций (%)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</a:tr>
              <a:tr h="3084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Предельный уровень по ст.111 БК РФ (%)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выше 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68" marR="12068" marT="578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34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Contents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E1F0B"/>
      </a:accent1>
      <a:accent2>
        <a:srgbClr val="DB6D25"/>
      </a:accent2>
      <a:accent3>
        <a:srgbClr val="FFB03B"/>
      </a:accent3>
      <a:accent4>
        <a:srgbClr val="FFCE4B"/>
      </a:accent4>
      <a:accent5>
        <a:srgbClr val="FCE68A"/>
      </a:accent5>
      <a:accent6>
        <a:srgbClr val="63070A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LLPPT-COLOR 10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8E1F0B"/>
    </a:accent1>
    <a:accent2>
      <a:srgbClr val="DB6D25"/>
    </a:accent2>
    <a:accent3>
      <a:srgbClr val="FFB03B"/>
    </a:accent3>
    <a:accent4>
      <a:srgbClr val="FFCE4B"/>
    </a:accent4>
    <a:accent5>
      <a:srgbClr val="FCE68A"/>
    </a:accent5>
    <a:accent6>
      <a:srgbClr val="63070A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14907</TotalTime>
  <Words>3117</Words>
  <Application>Microsoft Office PowerPoint</Application>
  <PresentationFormat>Лист A4 (210x297 мм)</PresentationFormat>
  <Paragraphs>897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Contents Slide Master</vt:lpstr>
      <vt:lpstr>Section Break Slide Master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Прокопьева Людмила Ивановна</cp:lastModifiedBy>
  <cp:revision>1174</cp:revision>
  <cp:lastPrinted>2022-11-29T06:58:21Z</cp:lastPrinted>
  <dcterms:created xsi:type="dcterms:W3CDTF">2020-01-20T05:08:25Z</dcterms:created>
  <dcterms:modified xsi:type="dcterms:W3CDTF">2022-11-29T07:22:42Z</dcterms:modified>
</cp:coreProperties>
</file>